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46"/>
  </p:notesMasterIdLst>
  <p:sldIdLst>
    <p:sldId id="256" r:id="rId2"/>
    <p:sldId id="301" r:id="rId3"/>
    <p:sldId id="309" r:id="rId4"/>
    <p:sldId id="257" r:id="rId5"/>
    <p:sldId id="260" r:id="rId6"/>
    <p:sldId id="259" r:id="rId7"/>
    <p:sldId id="261" r:id="rId8"/>
    <p:sldId id="262" r:id="rId9"/>
    <p:sldId id="263" r:id="rId10"/>
    <p:sldId id="264" r:id="rId11"/>
    <p:sldId id="265" r:id="rId12"/>
    <p:sldId id="266" r:id="rId13"/>
    <p:sldId id="267" r:id="rId14"/>
    <p:sldId id="270" r:id="rId15"/>
    <p:sldId id="268" r:id="rId16"/>
    <p:sldId id="269" r:id="rId17"/>
    <p:sldId id="300" r:id="rId18"/>
    <p:sldId id="271" r:id="rId19"/>
    <p:sldId id="272" r:id="rId20"/>
    <p:sldId id="273" r:id="rId21"/>
    <p:sldId id="282" r:id="rId22"/>
    <p:sldId id="279" r:id="rId23"/>
    <p:sldId id="302" r:id="rId24"/>
    <p:sldId id="280" r:id="rId25"/>
    <p:sldId id="288" r:id="rId26"/>
    <p:sldId id="289" r:id="rId27"/>
    <p:sldId id="290" r:id="rId28"/>
    <p:sldId id="287" r:id="rId29"/>
    <p:sldId id="292" r:id="rId30"/>
    <p:sldId id="291" r:id="rId31"/>
    <p:sldId id="293" r:id="rId32"/>
    <p:sldId id="294" r:id="rId33"/>
    <p:sldId id="277" r:id="rId34"/>
    <p:sldId id="295" r:id="rId35"/>
    <p:sldId id="298" r:id="rId36"/>
    <p:sldId id="286" r:id="rId37"/>
    <p:sldId id="296" r:id="rId38"/>
    <p:sldId id="276" r:id="rId39"/>
    <p:sldId id="304" r:id="rId40"/>
    <p:sldId id="319" r:id="rId41"/>
    <p:sldId id="307" r:id="rId42"/>
    <p:sldId id="284" r:id="rId43"/>
    <p:sldId id="326" r:id="rId44"/>
    <p:sldId id="29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04" autoAdjust="0"/>
    <p:restoredTop sz="92329" autoAdjust="0"/>
  </p:normalViewPr>
  <p:slideViewPr>
    <p:cSldViewPr snapToGrid="0">
      <p:cViewPr varScale="1">
        <p:scale>
          <a:sx n="85" d="100"/>
          <a:sy n="85" d="100"/>
        </p:scale>
        <p:origin x="1248"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B05CAF-F508-47DD-B965-C2EBDC576F3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A97F0B7E-FFD9-498A-B355-920093179720}">
      <dgm:prSet/>
      <dgm:spPr/>
      <dgm:t>
        <a:bodyPr/>
        <a:lstStyle/>
        <a:p>
          <a:r>
            <a:rPr lang="en-GB" dirty="0"/>
            <a:t>curl : un </a:t>
          </a:r>
          <a:r>
            <a:rPr lang="en-GB" dirty="0" err="1"/>
            <a:t>outil</a:t>
          </a:r>
          <a:r>
            <a:rPr lang="en-GB" dirty="0"/>
            <a:t> pour </a:t>
          </a:r>
          <a:r>
            <a:rPr lang="en-GB" dirty="0" err="1"/>
            <a:t>télécharger</a:t>
          </a:r>
          <a:r>
            <a:rPr lang="en-GB" dirty="0"/>
            <a:t> des </a:t>
          </a:r>
          <a:r>
            <a:rPr lang="en-GB" dirty="0" err="1"/>
            <a:t>données</a:t>
          </a:r>
          <a:r>
            <a:rPr lang="en-GB" dirty="0"/>
            <a:t> et du </a:t>
          </a:r>
          <a:r>
            <a:rPr lang="en-GB" dirty="0" err="1"/>
            <a:t>texte</a:t>
          </a:r>
          <a:r>
            <a:rPr lang="en-GB" dirty="0"/>
            <a:t> </a:t>
          </a:r>
          <a:r>
            <a:rPr lang="en-GB" dirty="0" err="1"/>
            <a:t>à</a:t>
          </a:r>
          <a:r>
            <a:rPr lang="en-GB" dirty="0"/>
            <a:t> </a:t>
          </a:r>
          <a:r>
            <a:rPr lang="en-GB" dirty="0" err="1"/>
            <a:t>partir</a:t>
          </a:r>
          <a:r>
            <a:rPr lang="en-GB" dirty="0"/>
            <a:t> du web</a:t>
          </a:r>
          <a:endParaRPr lang="en-US" dirty="0"/>
        </a:p>
      </dgm:t>
    </dgm:pt>
    <dgm:pt modelId="{8182129B-3350-4BF4-B9B7-106851BED844}" type="parTrans" cxnId="{AD6A238D-0437-4691-B50D-C5C4A67FB017}">
      <dgm:prSet/>
      <dgm:spPr/>
      <dgm:t>
        <a:bodyPr/>
        <a:lstStyle/>
        <a:p>
          <a:endParaRPr lang="en-US"/>
        </a:p>
      </dgm:t>
    </dgm:pt>
    <dgm:pt modelId="{67B0B8D9-1030-47C7-8F04-290F9BBBDBC1}" type="sibTrans" cxnId="{AD6A238D-0437-4691-B50D-C5C4A67FB017}">
      <dgm:prSet/>
      <dgm:spPr/>
      <dgm:t>
        <a:bodyPr/>
        <a:lstStyle/>
        <a:p>
          <a:endParaRPr lang="en-US"/>
        </a:p>
      </dgm:t>
    </dgm:pt>
    <dgm:pt modelId="{AE4F5A8C-91C9-4866-8BF4-E88567E17AD8}">
      <dgm:prSet/>
      <dgm:spPr/>
      <dgm:t>
        <a:bodyPr/>
        <a:lstStyle/>
        <a:p>
          <a:r>
            <a:rPr lang="en-GB" dirty="0"/>
            <a:t>grep : un </a:t>
          </a:r>
          <a:r>
            <a:rPr lang="en-GB" dirty="0" err="1"/>
            <a:t>outil</a:t>
          </a:r>
          <a:r>
            <a:rPr lang="en-GB" dirty="0"/>
            <a:t> de recherche dans </a:t>
          </a:r>
          <a:r>
            <a:rPr lang="en-GB" dirty="0" err="1"/>
            <a:t>nos</a:t>
          </a:r>
          <a:r>
            <a:rPr lang="en-GB" dirty="0"/>
            <a:t> </a:t>
          </a:r>
          <a:r>
            <a:rPr lang="en-GB" dirty="0" err="1"/>
            <a:t>données</a:t>
          </a:r>
          <a:r>
            <a:rPr lang="en-GB" dirty="0"/>
            <a:t> et </a:t>
          </a:r>
          <a:r>
            <a:rPr lang="en-GB" dirty="0" err="1"/>
            <a:t>nos</a:t>
          </a:r>
          <a:r>
            <a:rPr lang="en-GB" dirty="0"/>
            <a:t> </a:t>
          </a:r>
          <a:r>
            <a:rPr lang="en-GB" dirty="0" err="1"/>
            <a:t>textes</a:t>
          </a:r>
          <a:endParaRPr lang="en-US" dirty="0"/>
        </a:p>
      </dgm:t>
    </dgm:pt>
    <dgm:pt modelId="{06944040-4EF6-4470-89D2-450A4A69B1B5}" type="parTrans" cxnId="{43064D81-CF57-4528-A0B1-5962487A71F6}">
      <dgm:prSet/>
      <dgm:spPr/>
      <dgm:t>
        <a:bodyPr/>
        <a:lstStyle/>
        <a:p>
          <a:endParaRPr lang="en-US"/>
        </a:p>
      </dgm:t>
    </dgm:pt>
    <dgm:pt modelId="{B65524B3-952B-4AC8-81A5-1B6DCF8207EF}" type="sibTrans" cxnId="{43064D81-CF57-4528-A0B1-5962487A71F6}">
      <dgm:prSet/>
      <dgm:spPr/>
      <dgm:t>
        <a:bodyPr/>
        <a:lstStyle/>
        <a:p>
          <a:endParaRPr lang="en-US"/>
        </a:p>
      </dgm:t>
    </dgm:pt>
    <dgm:pt modelId="{82D53BEC-CCB4-464D-BB71-A75D41328D94}">
      <dgm:prSet/>
      <dgm:spPr/>
      <dgm:t>
        <a:bodyPr/>
        <a:lstStyle/>
        <a:p>
          <a:r>
            <a:rPr lang="en-GB" dirty="0"/>
            <a:t>gawk : un </a:t>
          </a:r>
          <a:r>
            <a:rPr lang="en-GB" dirty="0" err="1"/>
            <a:t>outil</a:t>
          </a:r>
          <a:r>
            <a:rPr lang="en-GB" dirty="0"/>
            <a:t> pour </a:t>
          </a:r>
          <a:r>
            <a:rPr lang="en-GB" dirty="0" err="1"/>
            <a:t>manipuler</a:t>
          </a:r>
          <a:r>
            <a:rPr lang="en-GB" dirty="0"/>
            <a:t> </a:t>
          </a:r>
          <a:r>
            <a:rPr lang="en-GB" dirty="0" err="1"/>
            <a:t>nos</a:t>
          </a:r>
          <a:r>
            <a:rPr lang="en-GB" dirty="0"/>
            <a:t> </a:t>
          </a:r>
          <a:r>
            <a:rPr lang="en-GB" dirty="0" err="1"/>
            <a:t>données</a:t>
          </a:r>
          <a:r>
            <a:rPr lang="en-GB" dirty="0"/>
            <a:t> et </a:t>
          </a:r>
          <a:r>
            <a:rPr lang="en-GB" dirty="0" err="1"/>
            <a:t>nos</a:t>
          </a:r>
          <a:r>
            <a:rPr lang="en-GB" dirty="0"/>
            <a:t> </a:t>
          </a:r>
          <a:r>
            <a:rPr lang="en-GB" dirty="0" err="1"/>
            <a:t>textes</a:t>
          </a:r>
          <a:endParaRPr lang="en-US" dirty="0"/>
        </a:p>
      </dgm:t>
    </dgm:pt>
    <dgm:pt modelId="{54A90A65-8576-4E0D-AAE9-CAD90CFD5DFF}" type="parTrans" cxnId="{22325443-8CEE-4718-A167-C2439822854E}">
      <dgm:prSet/>
      <dgm:spPr/>
      <dgm:t>
        <a:bodyPr/>
        <a:lstStyle/>
        <a:p>
          <a:endParaRPr lang="en-US"/>
        </a:p>
      </dgm:t>
    </dgm:pt>
    <dgm:pt modelId="{66571E2D-FD8C-4FDF-BB4F-E309A1E39828}" type="sibTrans" cxnId="{22325443-8CEE-4718-A167-C2439822854E}">
      <dgm:prSet/>
      <dgm:spPr/>
      <dgm:t>
        <a:bodyPr/>
        <a:lstStyle/>
        <a:p>
          <a:endParaRPr lang="en-US"/>
        </a:p>
      </dgm:t>
    </dgm:pt>
    <dgm:pt modelId="{8C694E63-69B4-4C8F-BFB0-9F66FF3BCD95}">
      <dgm:prSet/>
      <dgm:spPr/>
      <dgm:t>
        <a:bodyPr/>
        <a:lstStyle/>
        <a:p>
          <a:r>
            <a:rPr lang="en-GB" dirty="0" err="1"/>
            <a:t>sed</a:t>
          </a:r>
          <a:r>
            <a:rPr lang="en-GB" dirty="0"/>
            <a:t> : un </a:t>
          </a:r>
          <a:r>
            <a:rPr lang="en-GB" dirty="0" err="1"/>
            <a:t>outil</a:t>
          </a:r>
          <a:r>
            <a:rPr lang="en-GB" dirty="0"/>
            <a:t> pour </a:t>
          </a:r>
          <a:r>
            <a:rPr lang="en-GB" dirty="0" err="1"/>
            <a:t>éditer</a:t>
          </a:r>
          <a:r>
            <a:rPr lang="en-GB" dirty="0"/>
            <a:t> </a:t>
          </a:r>
          <a:r>
            <a:rPr lang="en-GB" dirty="0" err="1"/>
            <a:t>nos</a:t>
          </a:r>
          <a:r>
            <a:rPr lang="en-GB" dirty="0"/>
            <a:t> </a:t>
          </a:r>
          <a:r>
            <a:rPr lang="en-GB" dirty="0" err="1"/>
            <a:t>données</a:t>
          </a:r>
          <a:r>
            <a:rPr lang="en-GB" dirty="0"/>
            <a:t> et </a:t>
          </a:r>
          <a:r>
            <a:rPr lang="en-GB" dirty="0" err="1"/>
            <a:t>notre</a:t>
          </a:r>
          <a:r>
            <a:rPr lang="en-GB" dirty="0"/>
            <a:t> </a:t>
          </a:r>
          <a:r>
            <a:rPr lang="en-GB" dirty="0" err="1"/>
            <a:t>texte</a:t>
          </a:r>
          <a:r>
            <a:rPr lang="en-US" dirty="0"/>
            <a:t>; </a:t>
          </a:r>
        </a:p>
      </dgm:t>
    </dgm:pt>
    <dgm:pt modelId="{96B0844B-CA40-413D-9889-1CD4AD071FFE}" type="parTrans" cxnId="{BC5B82EE-3A8D-40BA-A31B-632E78EC9F23}">
      <dgm:prSet/>
      <dgm:spPr/>
      <dgm:t>
        <a:bodyPr/>
        <a:lstStyle/>
        <a:p>
          <a:endParaRPr lang="en-US"/>
        </a:p>
      </dgm:t>
    </dgm:pt>
    <dgm:pt modelId="{BFE63AD9-231A-435C-BE94-123040C28CD3}" type="sibTrans" cxnId="{BC5B82EE-3A8D-40BA-A31B-632E78EC9F23}">
      <dgm:prSet/>
      <dgm:spPr/>
      <dgm:t>
        <a:bodyPr/>
        <a:lstStyle/>
        <a:p>
          <a:endParaRPr lang="en-US"/>
        </a:p>
      </dgm:t>
    </dgm:pt>
    <dgm:pt modelId="{22DC4E4C-481E-43DF-AD50-FC7C45CEBDC4}">
      <dgm:prSet/>
      <dgm:spPr/>
      <dgm:t>
        <a:bodyPr/>
        <a:lstStyle/>
        <a:p>
          <a:r>
            <a:rPr lang="en-GB" dirty="0" err="1"/>
            <a:t>xargs</a:t>
          </a:r>
          <a:r>
            <a:rPr lang="en-GB" dirty="0"/>
            <a:t> : un </a:t>
          </a:r>
          <a:r>
            <a:rPr lang="en-GB" dirty="0" err="1"/>
            <a:t>outil</a:t>
          </a:r>
          <a:r>
            <a:rPr lang="en-GB" dirty="0"/>
            <a:t> </a:t>
          </a:r>
          <a:r>
            <a:rPr lang="en-GB" dirty="0" err="1"/>
            <a:t>permettant</a:t>
          </a:r>
          <a:r>
            <a:rPr lang="en-GB" dirty="0"/>
            <a:t> de </a:t>
          </a:r>
          <a:r>
            <a:rPr lang="en-GB" dirty="0" err="1"/>
            <a:t>répéter</a:t>
          </a:r>
          <a:r>
            <a:rPr lang="en-GB" dirty="0"/>
            <a:t> la </a:t>
          </a:r>
          <a:r>
            <a:rPr lang="en-GB" dirty="0" err="1"/>
            <a:t>même</a:t>
          </a:r>
          <a:r>
            <a:rPr lang="en-GB" dirty="0"/>
            <a:t> étape pour </a:t>
          </a:r>
          <a:r>
            <a:rPr lang="en-GB" dirty="0" err="1"/>
            <a:t>plusieurs</a:t>
          </a:r>
          <a:r>
            <a:rPr lang="en-GB" dirty="0"/>
            <a:t> </a:t>
          </a:r>
          <a:r>
            <a:rPr lang="en-GB" dirty="0" err="1"/>
            <a:t>éléments</a:t>
          </a:r>
          <a:r>
            <a:rPr lang="en-GB" dirty="0"/>
            <a:t> de </a:t>
          </a:r>
          <a:r>
            <a:rPr lang="en-GB" dirty="0" err="1"/>
            <a:t>données</a:t>
          </a:r>
          <a:r>
            <a:rPr lang="en-GB" dirty="0"/>
            <a:t> ;</a:t>
          </a:r>
          <a:endParaRPr lang="en-US" dirty="0"/>
        </a:p>
      </dgm:t>
    </dgm:pt>
    <dgm:pt modelId="{B31307A6-588A-4300-A6FB-0DEF5D04D132}" type="parTrans" cxnId="{1137F98D-0835-4159-B2E1-1F2AA2821AF4}">
      <dgm:prSet/>
      <dgm:spPr/>
      <dgm:t>
        <a:bodyPr/>
        <a:lstStyle/>
        <a:p>
          <a:endParaRPr lang="en-US"/>
        </a:p>
      </dgm:t>
    </dgm:pt>
    <dgm:pt modelId="{FAB194BF-2B92-40CE-AEE5-F313BE1B62DD}" type="sibTrans" cxnId="{1137F98D-0835-4159-B2E1-1F2AA2821AF4}">
      <dgm:prSet/>
      <dgm:spPr/>
      <dgm:t>
        <a:bodyPr/>
        <a:lstStyle/>
        <a:p>
          <a:endParaRPr lang="en-US"/>
        </a:p>
      </dgm:t>
    </dgm:pt>
    <dgm:pt modelId="{9FF23A93-02C2-4423-AF6D-176640AC9A41}">
      <dgm:prSet/>
      <dgm:spPr/>
      <dgm:t>
        <a:bodyPr/>
        <a:lstStyle/>
        <a:p>
          <a:r>
            <a:rPr lang="en-GB" dirty="0"/>
            <a:t>cat : un </a:t>
          </a:r>
          <a:r>
            <a:rPr lang="en-GB" dirty="0" err="1"/>
            <a:t>outil</a:t>
          </a:r>
          <a:r>
            <a:rPr lang="en-GB" dirty="0"/>
            <a:t> pour </a:t>
          </a:r>
          <a:r>
            <a:rPr lang="en-GB" dirty="0" err="1"/>
            <a:t>obtenir</a:t>
          </a:r>
          <a:r>
            <a:rPr lang="en-GB" dirty="0"/>
            <a:t> le </a:t>
          </a:r>
          <a:r>
            <a:rPr lang="en-GB" dirty="0" err="1"/>
            <a:t>contenu</a:t>
          </a:r>
          <a:r>
            <a:rPr lang="en-GB" dirty="0"/>
            <a:t> d'un </a:t>
          </a:r>
          <a:r>
            <a:rPr lang="en-GB" dirty="0" err="1"/>
            <a:t>fichier</a:t>
          </a:r>
          <a:r>
            <a:rPr lang="en-GB" dirty="0"/>
            <a:t>/</a:t>
          </a:r>
          <a:r>
            <a:rPr lang="en-GB" dirty="0" err="1"/>
            <a:t>concaténer</a:t>
          </a:r>
          <a:r>
            <a:rPr lang="en-GB" dirty="0"/>
            <a:t> le </a:t>
          </a:r>
          <a:r>
            <a:rPr lang="en-GB" dirty="0" err="1"/>
            <a:t>contenu</a:t>
          </a:r>
          <a:r>
            <a:rPr lang="en-GB" dirty="0"/>
            <a:t> de </a:t>
          </a:r>
          <a:r>
            <a:rPr lang="en-GB" dirty="0" err="1"/>
            <a:t>plusieurs</a:t>
          </a:r>
          <a:r>
            <a:rPr lang="en-GB" dirty="0"/>
            <a:t> </a:t>
          </a:r>
          <a:r>
            <a:rPr lang="en-GB" dirty="0" err="1"/>
            <a:t>fichiers</a:t>
          </a:r>
          <a:r>
            <a:rPr lang="en-GB" dirty="0"/>
            <a:t> ;</a:t>
          </a:r>
          <a:endParaRPr lang="en-US" dirty="0"/>
        </a:p>
      </dgm:t>
    </dgm:pt>
    <dgm:pt modelId="{FBD0A13A-ACBE-4EC6-BCBF-D2676DDCA5FC}" type="parTrans" cxnId="{92C3AEE6-1D5E-436E-AC35-A43A47717EAD}">
      <dgm:prSet/>
      <dgm:spPr/>
      <dgm:t>
        <a:bodyPr/>
        <a:lstStyle/>
        <a:p>
          <a:endParaRPr lang="en-US"/>
        </a:p>
      </dgm:t>
    </dgm:pt>
    <dgm:pt modelId="{41CE2482-9E6F-4C45-95CB-E2B95F46E86A}" type="sibTrans" cxnId="{92C3AEE6-1D5E-436E-AC35-A43A47717EAD}">
      <dgm:prSet/>
      <dgm:spPr/>
      <dgm:t>
        <a:bodyPr/>
        <a:lstStyle/>
        <a:p>
          <a:endParaRPr lang="en-US"/>
        </a:p>
      </dgm:t>
    </dgm:pt>
    <dgm:pt modelId="{D55C24DC-4863-405A-B426-B638D55B4F9F}">
      <dgm:prSet/>
      <dgm:spPr/>
      <dgm:t>
        <a:bodyPr/>
        <a:lstStyle/>
        <a:p>
          <a:r>
            <a:rPr lang="en-GB" dirty="0"/>
            <a:t>tr : </a:t>
          </a:r>
          <a:r>
            <a:rPr lang="en-GB" dirty="0" err="1"/>
            <a:t>outil</a:t>
          </a:r>
          <a:r>
            <a:rPr lang="en-GB" dirty="0"/>
            <a:t> </a:t>
          </a:r>
          <a:r>
            <a:rPr lang="en-GB" dirty="0" err="1"/>
            <a:t>permettant</a:t>
          </a:r>
          <a:r>
            <a:rPr lang="en-GB" dirty="0"/>
            <a:t> de </a:t>
          </a:r>
          <a:r>
            <a:rPr lang="en-GB" dirty="0" err="1"/>
            <a:t>remplacer</a:t>
          </a:r>
          <a:r>
            <a:rPr lang="en-GB" dirty="0"/>
            <a:t> un </a:t>
          </a:r>
          <a:r>
            <a:rPr lang="en-GB" dirty="0" err="1"/>
            <a:t>caractère</a:t>
          </a:r>
          <a:r>
            <a:rPr lang="en-GB" dirty="0"/>
            <a:t> par un </a:t>
          </a:r>
          <a:r>
            <a:rPr lang="en-GB" dirty="0" err="1"/>
            <a:t>autre</a:t>
          </a:r>
          <a:r>
            <a:rPr lang="en-GB" dirty="0"/>
            <a:t> ;</a:t>
          </a:r>
          <a:endParaRPr lang="en-US" dirty="0"/>
        </a:p>
      </dgm:t>
    </dgm:pt>
    <dgm:pt modelId="{C8C9D11B-34DC-4344-9AF2-C06F4EA06658}" type="parTrans" cxnId="{E43981EA-BBB7-4E20-A474-A898B4ADC7B5}">
      <dgm:prSet/>
      <dgm:spPr/>
      <dgm:t>
        <a:bodyPr/>
        <a:lstStyle/>
        <a:p>
          <a:endParaRPr lang="en-US"/>
        </a:p>
      </dgm:t>
    </dgm:pt>
    <dgm:pt modelId="{5BF30F02-B905-4E44-8F64-C13965F8565C}" type="sibTrans" cxnId="{E43981EA-BBB7-4E20-A474-A898B4ADC7B5}">
      <dgm:prSet/>
      <dgm:spPr/>
      <dgm:t>
        <a:bodyPr/>
        <a:lstStyle/>
        <a:p>
          <a:endParaRPr lang="en-US"/>
        </a:p>
      </dgm:t>
    </dgm:pt>
    <dgm:pt modelId="{9E7AA549-BFA1-4222-978F-5801326DF8F7}">
      <dgm:prSet/>
      <dgm:spPr/>
      <dgm:t>
        <a:bodyPr/>
        <a:lstStyle/>
        <a:p>
          <a:r>
            <a:rPr lang="en-GB" dirty="0"/>
            <a:t>sort : </a:t>
          </a:r>
          <a:r>
            <a:rPr lang="en-GB" dirty="0" err="1"/>
            <a:t>outil</a:t>
          </a:r>
          <a:r>
            <a:rPr lang="en-GB" dirty="0"/>
            <a:t> </a:t>
          </a:r>
          <a:r>
            <a:rPr lang="en-GB" dirty="0" err="1"/>
            <a:t>permettant</a:t>
          </a:r>
          <a:r>
            <a:rPr lang="en-GB" dirty="0"/>
            <a:t> de trier </a:t>
          </a:r>
          <a:r>
            <a:rPr lang="en-GB" dirty="0" err="1"/>
            <a:t>plusieurs</a:t>
          </a:r>
          <a:r>
            <a:rPr lang="en-GB" dirty="0"/>
            <a:t> </a:t>
          </a:r>
          <a:r>
            <a:rPr lang="en-GB" dirty="0" err="1"/>
            <a:t>lignes</a:t>
          </a:r>
          <a:r>
            <a:rPr lang="en-GB" dirty="0"/>
            <a:t> ;</a:t>
          </a:r>
          <a:endParaRPr lang="en-US" dirty="0"/>
        </a:p>
      </dgm:t>
    </dgm:pt>
    <dgm:pt modelId="{4E4EE6E3-877E-4331-964F-28670243BAD9}" type="parTrans" cxnId="{1E7C5400-FC88-46E9-A0E3-A90276055F57}">
      <dgm:prSet/>
      <dgm:spPr/>
      <dgm:t>
        <a:bodyPr/>
        <a:lstStyle/>
        <a:p>
          <a:endParaRPr lang="en-US"/>
        </a:p>
      </dgm:t>
    </dgm:pt>
    <dgm:pt modelId="{80609DC3-FB38-4770-915E-B62826D98F79}" type="sibTrans" cxnId="{1E7C5400-FC88-46E9-A0E3-A90276055F57}">
      <dgm:prSet/>
      <dgm:spPr/>
      <dgm:t>
        <a:bodyPr/>
        <a:lstStyle/>
        <a:p>
          <a:endParaRPr lang="en-US"/>
        </a:p>
      </dgm:t>
    </dgm:pt>
    <dgm:pt modelId="{10816CF1-0003-4018-ADCD-06FD96764E40}">
      <dgm:prSet/>
      <dgm:spPr/>
      <dgm:t>
        <a:bodyPr/>
        <a:lstStyle/>
        <a:p>
          <a:r>
            <a:rPr lang="en-GB" dirty="0"/>
            <a:t>head : un </a:t>
          </a:r>
          <a:r>
            <a:rPr lang="en-GB" dirty="0" err="1"/>
            <a:t>outil</a:t>
          </a:r>
          <a:r>
            <a:rPr lang="en-GB" dirty="0"/>
            <a:t> pour </a:t>
          </a:r>
          <a:r>
            <a:rPr lang="en-GB" dirty="0" err="1"/>
            <a:t>sélectionner</a:t>
          </a:r>
          <a:r>
            <a:rPr lang="en-GB" dirty="0"/>
            <a:t> </a:t>
          </a:r>
          <a:r>
            <a:rPr lang="en-GB" dirty="0" err="1"/>
            <a:t>uniquement</a:t>
          </a:r>
          <a:r>
            <a:rPr lang="en-GB" dirty="0"/>
            <a:t> les premières </a:t>
          </a:r>
          <a:r>
            <a:rPr lang="en-GB" dirty="0" err="1"/>
            <a:t>lignes</a:t>
          </a:r>
          <a:r>
            <a:rPr lang="en-GB" dirty="0"/>
            <a:t>.</a:t>
          </a:r>
          <a:endParaRPr lang="en-US" dirty="0"/>
        </a:p>
      </dgm:t>
    </dgm:pt>
    <dgm:pt modelId="{90401495-D683-4531-99A4-FB1747769452}" type="parTrans" cxnId="{B026DAAF-F2EE-4E49-AF32-178648F1B199}">
      <dgm:prSet/>
      <dgm:spPr/>
      <dgm:t>
        <a:bodyPr/>
        <a:lstStyle/>
        <a:p>
          <a:endParaRPr lang="en-US"/>
        </a:p>
      </dgm:t>
    </dgm:pt>
    <dgm:pt modelId="{2FB60B36-9B54-46B9-9328-7D1CCD6AF884}" type="sibTrans" cxnId="{B026DAAF-F2EE-4E49-AF32-178648F1B199}">
      <dgm:prSet/>
      <dgm:spPr/>
      <dgm:t>
        <a:bodyPr/>
        <a:lstStyle/>
        <a:p>
          <a:endParaRPr lang="en-US"/>
        </a:p>
      </dgm:t>
    </dgm:pt>
    <dgm:pt modelId="{3309F729-57D7-FF4D-8F39-7BD16C690416}" type="pres">
      <dgm:prSet presAssocID="{2BB05CAF-F508-47DD-B965-C2EBDC576F38}" presName="diagram" presStyleCnt="0">
        <dgm:presLayoutVars>
          <dgm:dir/>
          <dgm:resizeHandles val="exact"/>
        </dgm:presLayoutVars>
      </dgm:prSet>
      <dgm:spPr/>
    </dgm:pt>
    <dgm:pt modelId="{BECBF438-C441-3747-A7D6-AB567E54398D}" type="pres">
      <dgm:prSet presAssocID="{A97F0B7E-FFD9-498A-B355-920093179720}" presName="node" presStyleLbl="node1" presStyleIdx="0" presStyleCnt="9">
        <dgm:presLayoutVars>
          <dgm:bulletEnabled val="1"/>
        </dgm:presLayoutVars>
      </dgm:prSet>
      <dgm:spPr/>
    </dgm:pt>
    <dgm:pt modelId="{E34DEB49-60B4-1544-A822-65E098EB6943}" type="pres">
      <dgm:prSet presAssocID="{67B0B8D9-1030-47C7-8F04-290F9BBBDBC1}" presName="sibTrans" presStyleCnt="0"/>
      <dgm:spPr/>
    </dgm:pt>
    <dgm:pt modelId="{6A9193AE-7964-D541-BB96-A034EA502320}" type="pres">
      <dgm:prSet presAssocID="{AE4F5A8C-91C9-4866-8BF4-E88567E17AD8}" presName="node" presStyleLbl="node1" presStyleIdx="1" presStyleCnt="9">
        <dgm:presLayoutVars>
          <dgm:bulletEnabled val="1"/>
        </dgm:presLayoutVars>
      </dgm:prSet>
      <dgm:spPr/>
    </dgm:pt>
    <dgm:pt modelId="{B1ABA6F2-541F-8942-B8DC-891840589952}" type="pres">
      <dgm:prSet presAssocID="{B65524B3-952B-4AC8-81A5-1B6DCF8207EF}" presName="sibTrans" presStyleCnt="0"/>
      <dgm:spPr/>
    </dgm:pt>
    <dgm:pt modelId="{A745A74A-345A-E343-B242-F0B309AEA05B}" type="pres">
      <dgm:prSet presAssocID="{82D53BEC-CCB4-464D-BB71-A75D41328D94}" presName="node" presStyleLbl="node1" presStyleIdx="2" presStyleCnt="9">
        <dgm:presLayoutVars>
          <dgm:bulletEnabled val="1"/>
        </dgm:presLayoutVars>
      </dgm:prSet>
      <dgm:spPr/>
    </dgm:pt>
    <dgm:pt modelId="{E4686134-7B24-C646-8C93-D07F777C65B3}" type="pres">
      <dgm:prSet presAssocID="{66571E2D-FD8C-4FDF-BB4F-E309A1E39828}" presName="sibTrans" presStyleCnt="0"/>
      <dgm:spPr/>
    </dgm:pt>
    <dgm:pt modelId="{97A3AF1F-0E5C-D542-B049-670F030EB72A}" type="pres">
      <dgm:prSet presAssocID="{8C694E63-69B4-4C8F-BFB0-9F66FF3BCD95}" presName="node" presStyleLbl="node1" presStyleIdx="3" presStyleCnt="9">
        <dgm:presLayoutVars>
          <dgm:bulletEnabled val="1"/>
        </dgm:presLayoutVars>
      </dgm:prSet>
      <dgm:spPr/>
    </dgm:pt>
    <dgm:pt modelId="{2BC46D5A-0181-C64A-B3E3-45993989B42D}" type="pres">
      <dgm:prSet presAssocID="{BFE63AD9-231A-435C-BE94-123040C28CD3}" presName="sibTrans" presStyleCnt="0"/>
      <dgm:spPr/>
    </dgm:pt>
    <dgm:pt modelId="{13A1DBCA-F8AA-7641-9DEB-0EEA3996A59E}" type="pres">
      <dgm:prSet presAssocID="{22DC4E4C-481E-43DF-AD50-FC7C45CEBDC4}" presName="node" presStyleLbl="node1" presStyleIdx="4" presStyleCnt="9">
        <dgm:presLayoutVars>
          <dgm:bulletEnabled val="1"/>
        </dgm:presLayoutVars>
      </dgm:prSet>
      <dgm:spPr/>
    </dgm:pt>
    <dgm:pt modelId="{4CCFBC2D-FB77-4647-92CF-386A913C30F6}" type="pres">
      <dgm:prSet presAssocID="{FAB194BF-2B92-40CE-AEE5-F313BE1B62DD}" presName="sibTrans" presStyleCnt="0"/>
      <dgm:spPr/>
    </dgm:pt>
    <dgm:pt modelId="{005E5E7A-D0AE-A74F-ADD2-28220544DABD}" type="pres">
      <dgm:prSet presAssocID="{9FF23A93-02C2-4423-AF6D-176640AC9A41}" presName="node" presStyleLbl="node1" presStyleIdx="5" presStyleCnt="9">
        <dgm:presLayoutVars>
          <dgm:bulletEnabled val="1"/>
        </dgm:presLayoutVars>
      </dgm:prSet>
      <dgm:spPr/>
    </dgm:pt>
    <dgm:pt modelId="{B272D169-BC31-FA4C-A92B-68E2714DAAA2}" type="pres">
      <dgm:prSet presAssocID="{41CE2482-9E6F-4C45-95CB-E2B95F46E86A}" presName="sibTrans" presStyleCnt="0"/>
      <dgm:spPr/>
    </dgm:pt>
    <dgm:pt modelId="{AA560287-F2C3-E14E-9C89-8F9C6B05BAF2}" type="pres">
      <dgm:prSet presAssocID="{D55C24DC-4863-405A-B426-B638D55B4F9F}" presName="node" presStyleLbl="node1" presStyleIdx="6" presStyleCnt="9">
        <dgm:presLayoutVars>
          <dgm:bulletEnabled val="1"/>
        </dgm:presLayoutVars>
      </dgm:prSet>
      <dgm:spPr/>
    </dgm:pt>
    <dgm:pt modelId="{231DB654-419E-7249-8B05-9B08453280CB}" type="pres">
      <dgm:prSet presAssocID="{5BF30F02-B905-4E44-8F64-C13965F8565C}" presName="sibTrans" presStyleCnt="0"/>
      <dgm:spPr/>
    </dgm:pt>
    <dgm:pt modelId="{065166D6-7A62-5844-A3E0-B5D5B602DDB4}" type="pres">
      <dgm:prSet presAssocID="{9E7AA549-BFA1-4222-978F-5801326DF8F7}" presName="node" presStyleLbl="node1" presStyleIdx="7" presStyleCnt="9">
        <dgm:presLayoutVars>
          <dgm:bulletEnabled val="1"/>
        </dgm:presLayoutVars>
      </dgm:prSet>
      <dgm:spPr/>
    </dgm:pt>
    <dgm:pt modelId="{29554731-8644-6745-B701-712A21B04FAE}" type="pres">
      <dgm:prSet presAssocID="{80609DC3-FB38-4770-915E-B62826D98F79}" presName="sibTrans" presStyleCnt="0"/>
      <dgm:spPr/>
    </dgm:pt>
    <dgm:pt modelId="{3E3BA588-0C2F-C343-B640-75C533A9C924}" type="pres">
      <dgm:prSet presAssocID="{10816CF1-0003-4018-ADCD-06FD96764E40}" presName="node" presStyleLbl="node1" presStyleIdx="8" presStyleCnt="9">
        <dgm:presLayoutVars>
          <dgm:bulletEnabled val="1"/>
        </dgm:presLayoutVars>
      </dgm:prSet>
      <dgm:spPr/>
    </dgm:pt>
  </dgm:ptLst>
  <dgm:cxnLst>
    <dgm:cxn modelId="{1E7C5400-FC88-46E9-A0E3-A90276055F57}" srcId="{2BB05CAF-F508-47DD-B965-C2EBDC576F38}" destId="{9E7AA549-BFA1-4222-978F-5801326DF8F7}" srcOrd="7" destOrd="0" parTransId="{4E4EE6E3-877E-4331-964F-28670243BAD9}" sibTransId="{80609DC3-FB38-4770-915E-B62826D98F79}"/>
    <dgm:cxn modelId="{8342681B-1CDA-E14B-A8B3-3E5E4C7287AA}" type="presOf" srcId="{10816CF1-0003-4018-ADCD-06FD96764E40}" destId="{3E3BA588-0C2F-C343-B640-75C533A9C924}" srcOrd="0" destOrd="0" presId="urn:microsoft.com/office/officeart/2005/8/layout/default"/>
    <dgm:cxn modelId="{7AB86D1C-7CA0-3740-8194-F7DA40A6BC2E}" type="presOf" srcId="{82D53BEC-CCB4-464D-BB71-A75D41328D94}" destId="{A745A74A-345A-E343-B242-F0B309AEA05B}" srcOrd="0" destOrd="0" presId="urn:microsoft.com/office/officeart/2005/8/layout/default"/>
    <dgm:cxn modelId="{7A102A34-E137-6646-875D-94A3149570BC}" type="presOf" srcId="{9E7AA549-BFA1-4222-978F-5801326DF8F7}" destId="{065166D6-7A62-5844-A3E0-B5D5B602DDB4}" srcOrd="0" destOrd="0" presId="urn:microsoft.com/office/officeart/2005/8/layout/default"/>
    <dgm:cxn modelId="{1EB33A41-D317-0C4C-9BD9-893541A1D0DB}" type="presOf" srcId="{AE4F5A8C-91C9-4866-8BF4-E88567E17AD8}" destId="{6A9193AE-7964-D541-BB96-A034EA502320}" srcOrd="0" destOrd="0" presId="urn:microsoft.com/office/officeart/2005/8/layout/default"/>
    <dgm:cxn modelId="{22325443-8CEE-4718-A167-C2439822854E}" srcId="{2BB05CAF-F508-47DD-B965-C2EBDC576F38}" destId="{82D53BEC-CCB4-464D-BB71-A75D41328D94}" srcOrd="2" destOrd="0" parTransId="{54A90A65-8576-4E0D-AAE9-CAD90CFD5DFF}" sibTransId="{66571E2D-FD8C-4FDF-BB4F-E309A1E39828}"/>
    <dgm:cxn modelId="{184E6560-2073-4A4B-87AC-71E4C7565FEE}" type="presOf" srcId="{22DC4E4C-481E-43DF-AD50-FC7C45CEBDC4}" destId="{13A1DBCA-F8AA-7641-9DEB-0EEA3996A59E}" srcOrd="0" destOrd="0" presId="urn:microsoft.com/office/officeart/2005/8/layout/default"/>
    <dgm:cxn modelId="{43064D81-CF57-4528-A0B1-5962487A71F6}" srcId="{2BB05CAF-F508-47DD-B965-C2EBDC576F38}" destId="{AE4F5A8C-91C9-4866-8BF4-E88567E17AD8}" srcOrd="1" destOrd="0" parTransId="{06944040-4EF6-4470-89D2-450A4A69B1B5}" sibTransId="{B65524B3-952B-4AC8-81A5-1B6DCF8207EF}"/>
    <dgm:cxn modelId="{61EB9783-6C0F-C441-9C1D-AB80B94F0073}" type="presOf" srcId="{8C694E63-69B4-4C8F-BFB0-9F66FF3BCD95}" destId="{97A3AF1F-0E5C-D542-B049-670F030EB72A}" srcOrd="0" destOrd="0" presId="urn:microsoft.com/office/officeart/2005/8/layout/default"/>
    <dgm:cxn modelId="{38A0128C-2F69-D54A-8722-13144346FE6F}" type="presOf" srcId="{9FF23A93-02C2-4423-AF6D-176640AC9A41}" destId="{005E5E7A-D0AE-A74F-ADD2-28220544DABD}" srcOrd="0" destOrd="0" presId="urn:microsoft.com/office/officeart/2005/8/layout/default"/>
    <dgm:cxn modelId="{AD6A238D-0437-4691-B50D-C5C4A67FB017}" srcId="{2BB05CAF-F508-47DD-B965-C2EBDC576F38}" destId="{A97F0B7E-FFD9-498A-B355-920093179720}" srcOrd="0" destOrd="0" parTransId="{8182129B-3350-4BF4-B9B7-106851BED844}" sibTransId="{67B0B8D9-1030-47C7-8F04-290F9BBBDBC1}"/>
    <dgm:cxn modelId="{1137F98D-0835-4159-B2E1-1F2AA2821AF4}" srcId="{2BB05CAF-F508-47DD-B965-C2EBDC576F38}" destId="{22DC4E4C-481E-43DF-AD50-FC7C45CEBDC4}" srcOrd="4" destOrd="0" parTransId="{B31307A6-588A-4300-A6FB-0DEF5D04D132}" sibTransId="{FAB194BF-2B92-40CE-AEE5-F313BE1B62DD}"/>
    <dgm:cxn modelId="{494F3B8E-56FF-2341-859A-B3329F9C97A7}" type="presOf" srcId="{A97F0B7E-FFD9-498A-B355-920093179720}" destId="{BECBF438-C441-3747-A7D6-AB567E54398D}" srcOrd="0" destOrd="0" presId="urn:microsoft.com/office/officeart/2005/8/layout/default"/>
    <dgm:cxn modelId="{B124A1A6-C1F0-894A-83E7-848B55CED48E}" type="presOf" srcId="{D55C24DC-4863-405A-B426-B638D55B4F9F}" destId="{AA560287-F2C3-E14E-9C89-8F9C6B05BAF2}" srcOrd="0" destOrd="0" presId="urn:microsoft.com/office/officeart/2005/8/layout/default"/>
    <dgm:cxn modelId="{306156AC-C29E-5A41-B83D-FF7736E90258}" type="presOf" srcId="{2BB05CAF-F508-47DD-B965-C2EBDC576F38}" destId="{3309F729-57D7-FF4D-8F39-7BD16C690416}" srcOrd="0" destOrd="0" presId="urn:microsoft.com/office/officeart/2005/8/layout/default"/>
    <dgm:cxn modelId="{B026DAAF-F2EE-4E49-AF32-178648F1B199}" srcId="{2BB05CAF-F508-47DD-B965-C2EBDC576F38}" destId="{10816CF1-0003-4018-ADCD-06FD96764E40}" srcOrd="8" destOrd="0" parTransId="{90401495-D683-4531-99A4-FB1747769452}" sibTransId="{2FB60B36-9B54-46B9-9328-7D1CCD6AF884}"/>
    <dgm:cxn modelId="{92C3AEE6-1D5E-436E-AC35-A43A47717EAD}" srcId="{2BB05CAF-F508-47DD-B965-C2EBDC576F38}" destId="{9FF23A93-02C2-4423-AF6D-176640AC9A41}" srcOrd="5" destOrd="0" parTransId="{FBD0A13A-ACBE-4EC6-BCBF-D2676DDCA5FC}" sibTransId="{41CE2482-9E6F-4C45-95CB-E2B95F46E86A}"/>
    <dgm:cxn modelId="{E43981EA-BBB7-4E20-A474-A898B4ADC7B5}" srcId="{2BB05CAF-F508-47DD-B965-C2EBDC576F38}" destId="{D55C24DC-4863-405A-B426-B638D55B4F9F}" srcOrd="6" destOrd="0" parTransId="{C8C9D11B-34DC-4344-9AF2-C06F4EA06658}" sibTransId="{5BF30F02-B905-4E44-8F64-C13965F8565C}"/>
    <dgm:cxn modelId="{BC5B82EE-3A8D-40BA-A31B-632E78EC9F23}" srcId="{2BB05CAF-F508-47DD-B965-C2EBDC576F38}" destId="{8C694E63-69B4-4C8F-BFB0-9F66FF3BCD95}" srcOrd="3" destOrd="0" parTransId="{96B0844B-CA40-413D-9889-1CD4AD071FFE}" sibTransId="{BFE63AD9-231A-435C-BE94-123040C28CD3}"/>
    <dgm:cxn modelId="{A780EACC-68B9-434F-995C-72F0BE7609BB}" type="presParOf" srcId="{3309F729-57D7-FF4D-8F39-7BD16C690416}" destId="{BECBF438-C441-3747-A7D6-AB567E54398D}" srcOrd="0" destOrd="0" presId="urn:microsoft.com/office/officeart/2005/8/layout/default"/>
    <dgm:cxn modelId="{087D909E-71B3-4543-B543-0B4E4C6A6BDB}" type="presParOf" srcId="{3309F729-57D7-FF4D-8F39-7BD16C690416}" destId="{E34DEB49-60B4-1544-A822-65E098EB6943}" srcOrd="1" destOrd="0" presId="urn:microsoft.com/office/officeart/2005/8/layout/default"/>
    <dgm:cxn modelId="{2584C10B-A64A-9245-B438-302CD6B2A1B3}" type="presParOf" srcId="{3309F729-57D7-FF4D-8F39-7BD16C690416}" destId="{6A9193AE-7964-D541-BB96-A034EA502320}" srcOrd="2" destOrd="0" presId="urn:microsoft.com/office/officeart/2005/8/layout/default"/>
    <dgm:cxn modelId="{86F8E79D-9005-674E-B2CD-4320B917A8A4}" type="presParOf" srcId="{3309F729-57D7-FF4D-8F39-7BD16C690416}" destId="{B1ABA6F2-541F-8942-B8DC-891840589952}" srcOrd="3" destOrd="0" presId="urn:microsoft.com/office/officeart/2005/8/layout/default"/>
    <dgm:cxn modelId="{43B79C30-BD4E-7242-9EFF-8D00AFBE63F7}" type="presParOf" srcId="{3309F729-57D7-FF4D-8F39-7BD16C690416}" destId="{A745A74A-345A-E343-B242-F0B309AEA05B}" srcOrd="4" destOrd="0" presId="urn:microsoft.com/office/officeart/2005/8/layout/default"/>
    <dgm:cxn modelId="{030DFF2D-EB88-BC43-8CFC-C58C444E3D0D}" type="presParOf" srcId="{3309F729-57D7-FF4D-8F39-7BD16C690416}" destId="{E4686134-7B24-C646-8C93-D07F777C65B3}" srcOrd="5" destOrd="0" presId="urn:microsoft.com/office/officeart/2005/8/layout/default"/>
    <dgm:cxn modelId="{73A70B6D-8AFC-1845-A695-FDFC0B745343}" type="presParOf" srcId="{3309F729-57D7-FF4D-8F39-7BD16C690416}" destId="{97A3AF1F-0E5C-D542-B049-670F030EB72A}" srcOrd="6" destOrd="0" presId="urn:microsoft.com/office/officeart/2005/8/layout/default"/>
    <dgm:cxn modelId="{EF7D2F3E-1FE3-9B4F-8B55-CB4A87DA3F08}" type="presParOf" srcId="{3309F729-57D7-FF4D-8F39-7BD16C690416}" destId="{2BC46D5A-0181-C64A-B3E3-45993989B42D}" srcOrd="7" destOrd="0" presId="urn:microsoft.com/office/officeart/2005/8/layout/default"/>
    <dgm:cxn modelId="{D8C35CF6-18E1-1947-9E14-A1420CEE79AC}" type="presParOf" srcId="{3309F729-57D7-FF4D-8F39-7BD16C690416}" destId="{13A1DBCA-F8AA-7641-9DEB-0EEA3996A59E}" srcOrd="8" destOrd="0" presId="urn:microsoft.com/office/officeart/2005/8/layout/default"/>
    <dgm:cxn modelId="{6ADCA426-1BD0-D040-ABE2-180ECFA6E523}" type="presParOf" srcId="{3309F729-57D7-FF4D-8F39-7BD16C690416}" destId="{4CCFBC2D-FB77-4647-92CF-386A913C30F6}" srcOrd="9" destOrd="0" presId="urn:microsoft.com/office/officeart/2005/8/layout/default"/>
    <dgm:cxn modelId="{10437CE1-C896-FB4A-B535-05AB674B2EDD}" type="presParOf" srcId="{3309F729-57D7-FF4D-8F39-7BD16C690416}" destId="{005E5E7A-D0AE-A74F-ADD2-28220544DABD}" srcOrd="10" destOrd="0" presId="urn:microsoft.com/office/officeart/2005/8/layout/default"/>
    <dgm:cxn modelId="{B9719163-BCA0-CD41-AB27-F462AA62E11B}" type="presParOf" srcId="{3309F729-57D7-FF4D-8F39-7BD16C690416}" destId="{B272D169-BC31-FA4C-A92B-68E2714DAAA2}" srcOrd="11" destOrd="0" presId="urn:microsoft.com/office/officeart/2005/8/layout/default"/>
    <dgm:cxn modelId="{52B07592-E0FD-9146-BC1C-4CEEBD5611F7}" type="presParOf" srcId="{3309F729-57D7-FF4D-8F39-7BD16C690416}" destId="{AA560287-F2C3-E14E-9C89-8F9C6B05BAF2}" srcOrd="12" destOrd="0" presId="urn:microsoft.com/office/officeart/2005/8/layout/default"/>
    <dgm:cxn modelId="{BC4F711A-2E6B-0A45-9104-A9E97DAC1D8F}" type="presParOf" srcId="{3309F729-57D7-FF4D-8F39-7BD16C690416}" destId="{231DB654-419E-7249-8B05-9B08453280CB}" srcOrd="13" destOrd="0" presId="urn:microsoft.com/office/officeart/2005/8/layout/default"/>
    <dgm:cxn modelId="{7FCC6DB9-6356-CC45-9A8A-8FCF29DC7985}" type="presParOf" srcId="{3309F729-57D7-FF4D-8F39-7BD16C690416}" destId="{065166D6-7A62-5844-A3E0-B5D5B602DDB4}" srcOrd="14" destOrd="0" presId="urn:microsoft.com/office/officeart/2005/8/layout/default"/>
    <dgm:cxn modelId="{559BC995-D706-D543-98DE-56127032BD3D}" type="presParOf" srcId="{3309F729-57D7-FF4D-8F39-7BD16C690416}" destId="{29554731-8644-6745-B701-712A21B04FAE}" srcOrd="15" destOrd="0" presId="urn:microsoft.com/office/officeart/2005/8/layout/default"/>
    <dgm:cxn modelId="{9D7BF42C-8E56-1D45-910F-0705F5907CFC}" type="presParOf" srcId="{3309F729-57D7-FF4D-8F39-7BD16C690416}" destId="{3E3BA588-0C2F-C343-B640-75C533A9C92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BF438-C441-3747-A7D6-AB567E54398D}">
      <dsp:nvSpPr>
        <dsp:cNvPr id="0" name=""/>
        <dsp:cNvSpPr/>
      </dsp:nvSpPr>
      <dsp:spPr>
        <a:xfrm>
          <a:off x="963848" y="2178"/>
          <a:ext cx="1890861" cy="1134516"/>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curl : un </a:t>
          </a:r>
          <a:r>
            <a:rPr lang="en-GB" sz="1400" kern="1200" dirty="0" err="1"/>
            <a:t>outil</a:t>
          </a:r>
          <a:r>
            <a:rPr lang="en-GB" sz="1400" kern="1200" dirty="0"/>
            <a:t> pour </a:t>
          </a:r>
          <a:r>
            <a:rPr lang="en-GB" sz="1400" kern="1200" dirty="0" err="1"/>
            <a:t>télécharger</a:t>
          </a:r>
          <a:r>
            <a:rPr lang="en-GB" sz="1400" kern="1200" dirty="0"/>
            <a:t> des </a:t>
          </a:r>
          <a:r>
            <a:rPr lang="en-GB" sz="1400" kern="1200" dirty="0" err="1"/>
            <a:t>données</a:t>
          </a:r>
          <a:r>
            <a:rPr lang="en-GB" sz="1400" kern="1200" dirty="0"/>
            <a:t> et du </a:t>
          </a:r>
          <a:r>
            <a:rPr lang="en-GB" sz="1400" kern="1200" dirty="0" err="1"/>
            <a:t>texte</a:t>
          </a:r>
          <a:r>
            <a:rPr lang="en-GB" sz="1400" kern="1200" dirty="0"/>
            <a:t> </a:t>
          </a:r>
          <a:r>
            <a:rPr lang="en-GB" sz="1400" kern="1200" dirty="0" err="1"/>
            <a:t>à</a:t>
          </a:r>
          <a:r>
            <a:rPr lang="en-GB" sz="1400" kern="1200" dirty="0"/>
            <a:t> </a:t>
          </a:r>
          <a:r>
            <a:rPr lang="en-GB" sz="1400" kern="1200" dirty="0" err="1"/>
            <a:t>partir</a:t>
          </a:r>
          <a:r>
            <a:rPr lang="en-GB" sz="1400" kern="1200" dirty="0"/>
            <a:t> du web</a:t>
          </a:r>
          <a:endParaRPr lang="en-US" sz="1400" kern="1200" dirty="0"/>
        </a:p>
      </dsp:txBody>
      <dsp:txXfrm>
        <a:off x="963848" y="2178"/>
        <a:ext cx="1890861" cy="1134516"/>
      </dsp:txXfrm>
    </dsp:sp>
    <dsp:sp modelId="{6A9193AE-7964-D541-BB96-A034EA502320}">
      <dsp:nvSpPr>
        <dsp:cNvPr id="0" name=""/>
        <dsp:cNvSpPr/>
      </dsp:nvSpPr>
      <dsp:spPr>
        <a:xfrm>
          <a:off x="3043795" y="2178"/>
          <a:ext cx="1890861" cy="1134516"/>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grep : un </a:t>
          </a:r>
          <a:r>
            <a:rPr lang="en-GB" sz="1400" kern="1200" dirty="0" err="1"/>
            <a:t>outil</a:t>
          </a:r>
          <a:r>
            <a:rPr lang="en-GB" sz="1400" kern="1200" dirty="0"/>
            <a:t> de recherche dans </a:t>
          </a:r>
          <a:r>
            <a:rPr lang="en-GB" sz="1400" kern="1200" dirty="0" err="1"/>
            <a:t>nos</a:t>
          </a:r>
          <a:r>
            <a:rPr lang="en-GB" sz="1400" kern="1200" dirty="0"/>
            <a:t> </a:t>
          </a:r>
          <a:r>
            <a:rPr lang="en-GB" sz="1400" kern="1200" dirty="0" err="1"/>
            <a:t>données</a:t>
          </a:r>
          <a:r>
            <a:rPr lang="en-GB" sz="1400" kern="1200" dirty="0"/>
            <a:t> et </a:t>
          </a:r>
          <a:r>
            <a:rPr lang="en-GB" sz="1400" kern="1200" dirty="0" err="1"/>
            <a:t>nos</a:t>
          </a:r>
          <a:r>
            <a:rPr lang="en-GB" sz="1400" kern="1200" dirty="0"/>
            <a:t> </a:t>
          </a:r>
          <a:r>
            <a:rPr lang="en-GB" sz="1400" kern="1200" dirty="0" err="1"/>
            <a:t>textes</a:t>
          </a:r>
          <a:endParaRPr lang="en-US" sz="1400" kern="1200" dirty="0"/>
        </a:p>
      </dsp:txBody>
      <dsp:txXfrm>
        <a:off x="3043795" y="2178"/>
        <a:ext cx="1890861" cy="1134516"/>
      </dsp:txXfrm>
    </dsp:sp>
    <dsp:sp modelId="{A745A74A-345A-E343-B242-F0B309AEA05B}">
      <dsp:nvSpPr>
        <dsp:cNvPr id="0" name=""/>
        <dsp:cNvSpPr/>
      </dsp:nvSpPr>
      <dsp:spPr>
        <a:xfrm>
          <a:off x="5123743" y="2178"/>
          <a:ext cx="1890861" cy="1134516"/>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gawk : un </a:t>
          </a:r>
          <a:r>
            <a:rPr lang="en-GB" sz="1400" kern="1200" dirty="0" err="1"/>
            <a:t>outil</a:t>
          </a:r>
          <a:r>
            <a:rPr lang="en-GB" sz="1400" kern="1200" dirty="0"/>
            <a:t> pour </a:t>
          </a:r>
          <a:r>
            <a:rPr lang="en-GB" sz="1400" kern="1200" dirty="0" err="1"/>
            <a:t>manipuler</a:t>
          </a:r>
          <a:r>
            <a:rPr lang="en-GB" sz="1400" kern="1200" dirty="0"/>
            <a:t> </a:t>
          </a:r>
          <a:r>
            <a:rPr lang="en-GB" sz="1400" kern="1200" dirty="0" err="1"/>
            <a:t>nos</a:t>
          </a:r>
          <a:r>
            <a:rPr lang="en-GB" sz="1400" kern="1200" dirty="0"/>
            <a:t> </a:t>
          </a:r>
          <a:r>
            <a:rPr lang="en-GB" sz="1400" kern="1200" dirty="0" err="1"/>
            <a:t>données</a:t>
          </a:r>
          <a:r>
            <a:rPr lang="en-GB" sz="1400" kern="1200" dirty="0"/>
            <a:t> et </a:t>
          </a:r>
          <a:r>
            <a:rPr lang="en-GB" sz="1400" kern="1200" dirty="0" err="1"/>
            <a:t>nos</a:t>
          </a:r>
          <a:r>
            <a:rPr lang="en-GB" sz="1400" kern="1200" dirty="0"/>
            <a:t> </a:t>
          </a:r>
          <a:r>
            <a:rPr lang="en-GB" sz="1400" kern="1200" dirty="0" err="1"/>
            <a:t>textes</a:t>
          </a:r>
          <a:endParaRPr lang="en-US" sz="1400" kern="1200" dirty="0"/>
        </a:p>
      </dsp:txBody>
      <dsp:txXfrm>
        <a:off x="5123743" y="2178"/>
        <a:ext cx="1890861" cy="1134516"/>
      </dsp:txXfrm>
    </dsp:sp>
    <dsp:sp modelId="{97A3AF1F-0E5C-D542-B049-670F030EB72A}">
      <dsp:nvSpPr>
        <dsp:cNvPr id="0" name=""/>
        <dsp:cNvSpPr/>
      </dsp:nvSpPr>
      <dsp:spPr>
        <a:xfrm>
          <a:off x="7203690" y="2178"/>
          <a:ext cx="1890861" cy="1134516"/>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err="1"/>
            <a:t>sed</a:t>
          </a:r>
          <a:r>
            <a:rPr lang="en-GB" sz="1400" kern="1200" dirty="0"/>
            <a:t> : un </a:t>
          </a:r>
          <a:r>
            <a:rPr lang="en-GB" sz="1400" kern="1200" dirty="0" err="1"/>
            <a:t>outil</a:t>
          </a:r>
          <a:r>
            <a:rPr lang="en-GB" sz="1400" kern="1200" dirty="0"/>
            <a:t> pour </a:t>
          </a:r>
          <a:r>
            <a:rPr lang="en-GB" sz="1400" kern="1200" dirty="0" err="1"/>
            <a:t>éditer</a:t>
          </a:r>
          <a:r>
            <a:rPr lang="en-GB" sz="1400" kern="1200" dirty="0"/>
            <a:t> </a:t>
          </a:r>
          <a:r>
            <a:rPr lang="en-GB" sz="1400" kern="1200" dirty="0" err="1"/>
            <a:t>nos</a:t>
          </a:r>
          <a:r>
            <a:rPr lang="en-GB" sz="1400" kern="1200" dirty="0"/>
            <a:t> </a:t>
          </a:r>
          <a:r>
            <a:rPr lang="en-GB" sz="1400" kern="1200" dirty="0" err="1"/>
            <a:t>données</a:t>
          </a:r>
          <a:r>
            <a:rPr lang="en-GB" sz="1400" kern="1200" dirty="0"/>
            <a:t> et </a:t>
          </a:r>
          <a:r>
            <a:rPr lang="en-GB" sz="1400" kern="1200" dirty="0" err="1"/>
            <a:t>notre</a:t>
          </a:r>
          <a:r>
            <a:rPr lang="en-GB" sz="1400" kern="1200" dirty="0"/>
            <a:t> </a:t>
          </a:r>
          <a:r>
            <a:rPr lang="en-GB" sz="1400" kern="1200" dirty="0" err="1"/>
            <a:t>texte</a:t>
          </a:r>
          <a:r>
            <a:rPr lang="en-US" sz="1400" kern="1200" dirty="0"/>
            <a:t>; </a:t>
          </a:r>
        </a:p>
      </dsp:txBody>
      <dsp:txXfrm>
        <a:off x="7203690" y="2178"/>
        <a:ext cx="1890861" cy="1134516"/>
      </dsp:txXfrm>
    </dsp:sp>
    <dsp:sp modelId="{13A1DBCA-F8AA-7641-9DEB-0EEA3996A59E}">
      <dsp:nvSpPr>
        <dsp:cNvPr id="0" name=""/>
        <dsp:cNvSpPr/>
      </dsp:nvSpPr>
      <dsp:spPr>
        <a:xfrm>
          <a:off x="963848" y="1325781"/>
          <a:ext cx="1890861" cy="1134516"/>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err="1"/>
            <a:t>xargs</a:t>
          </a:r>
          <a:r>
            <a:rPr lang="en-GB" sz="1400" kern="1200" dirty="0"/>
            <a:t> : un </a:t>
          </a:r>
          <a:r>
            <a:rPr lang="en-GB" sz="1400" kern="1200" dirty="0" err="1"/>
            <a:t>outil</a:t>
          </a:r>
          <a:r>
            <a:rPr lang="en-GB" sz="1400" kern="1200" dirty="0"/>
            <a:t> </a:t>
          </a:r>
          <a:r>
            <a:rPr lang="en-GB" sz="1400" kern="1200" dirty="0" err="1"/>
            <a:t>permettant</a:t>
          </a:r>
          <a:r>
            <a:rPr lang="en-GB" sz="1400" kern="1200" dirty="0"/>
            <a:t> de </a:t>
          </a:r>
          <a:r>
            <a:rPr lang="en-GB" sz="1400" kern="1200" dirty="0" err="1"/>
            <a:t>répéter</a:t>
          </a:r>
          <a:r>
            <a:rPr lang="en-GB" sz="1400" kern="1200" dirty="0"/>
            <a:t> la </a:t>
          </a:r>
          <a:r>
            <a:rPr lang="en-GB" sz="1400" kern="1200" dirty="0" err="1"/>
            <a:t>même</a:t>
          </a:r>
          <a:r>
            <a:rPr lang="en-GB" sz="1400" kern="1200" dirty="0"/>
            <a:t> étape pour </a:t>
          </a:r>
          <a:r>
            <a:rPr lang="en-GB" sz="1400" kern="1200" dirty="0" err="1"/>
            <a:t>plusieurs</a:t>
          </a:r>
          <a:r>
            <a:rPr lang="en-GB" sz="1400" kern="1200" dirty="0"/>
            <a:t> </a:t>
          </a:r>
          <a:r>
            <a:rPr lang="en-GB" sz="1400" kern="1200" dirty="0" err="1"/>
            <a:t>éléments</a:t>
          </a:r>
          <a:r>
            <a:rPr lang="en-GB" sz="1400" kern="1200" dirty="0"/>
            <a:t> de </a:t>
          </a:r>
          <a:r>
            <a:rPr lang="en-GB" sz="1400" kern="1200" dirty="0" err="1"/>
            <a:t>données</a:t>
          </a:r>
          <a:r>
            <a:rPr lang="en-GB" sz="1400" kern="1200" dirty="0"/>
            <a:t> ;</a:t>
          </a:r>
          <a:endParaRPr lang="en-US" sz="1400" kern="1200" dirty="0"/>
        </a:p>
      </dsp:txBody>
      <dsp:txXfrm>
        <a:off x="963848" y="1325781"/>
        <a:ext cx="1890861" cy="1134516"/>
      </dsp:txXfrm>
    </dsp:sp>
    <dsp:sp modelId="{005E5E7A-D0AE-A74F-ADD2-28220544DABD}">
      <dsp:nvSpPr>
        <dsp:cNvPr id="0" name=""/>
        <dsp:cNvSpPr/>
      </dsp:nvSpPr>
      <dsp:spPr>
        <a:xfrm>
          <a:off x="3043795" y="1325781"/>
          <a:ext cx="1890861" cy="1134516"/>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cat : un </a:t>
          </a:r>
          <a:r>
            <a:rPr lang="en-GB" sz="1400" kern="1200" dirty="0" err="1"/>
            <a:t>outil</a:t>
          </a:r>
          <a:r>
            <a:rPr lang="en-GB" sz="1400" kern="1200" dirty="0"/>
            <a:t> pour </a:t>
          </a:r>
          <a:r>
            <a:rPr lang="en-GB" sz="1400" kern="1200" dirty="0" err="1"/>
            <a:t>obtenir</a:t>
          </a:r>
          <a:r>
            <a:rPr lang="en-GB" sz="1400" kern="1200" dirty="0"/>
            <a:t> le </a:t>
          </a:r>
          <a:r>
            <a:rPr lang="en-GB" sz="1400" kern="1200" dirty="0" err="1"/>
            <a:t>contenu</a:t>
          </a:r>
          <a:r>
            <a:rPr lang="en-GB" sz="1400" kern="1200" dirty="0"/>
            <a:t> d'un </a:t>
          </a:r>
          <a:r>
            <a:rPr lang="en-GB" sz="1400" kern="1200" dirty="0" err="1"/>
            <a:t>fichier</a:t>
          </a:r>
          <a:r>
            <a:rPr lang="en-GB" sz="1400" kern="1200" dirty="0"/>
            <a:t>/</a:t>
          </a:r>
          <a:r>
            <a:rPr lang="en-GB" sz="1400" kern="1200" dirty="0" err="1"/>
            <a:t>concaténer</a:t>
          </a:r>
          <a:r>
            <a:rPr lang="en-GB" sz="1400" kern="1200" dirty="0"/>
            <a:t> le </a:t>
          </a:r>
          <a:r>
            <a:rPr lang="en-GB" sz="1400" kern="1200" dirty="0" err="1"/>
            <a:t>contenu</a:t>
          </a:r>
          <a:r>
            <a:rPr lang="en-GB" sz="1400" kern="1200" dirty="0"/>
            <a:t> de </a:t>
          </a:r>
          <a:r>
            <a:rPr lang="en-GB" sz="1400" kern="1200" dirty="0" err="1"/>
            <a:t>plusieurs</a:t>
          </a:r>
          <a:r>
            <a:rPr lang="en-GB" sz="1400" kern="1200" dirty="0"/>
            <a:t> </a:t>
          </a:r>
          <a:r>
            <a:rPr lang="en-GB" sz="1400" kern="1200" dirty="0" err="1"/>
            <a:t>fichiers</a:t>
          </a:r>
          <a:r>
            <a:rPr lang="en-GB" sz="1400" kern="1200" dirty="0"/>
            <a:t> ;</a:t>
          </a:r>
          <a:endParaRPr lang="en-US" sz="1400" kern="1200" dirty="0"/>
        </a:p>
      </dsp:txBody>
      <dsp:txXfrm>
        <a:off x="3043795" y="1325781"/>
        <a:ext cx="1890861" cy="1134516"/>
      </dsp:txXfrm>
    </dsp:sp>
    <dsp:sp modelId="{AA560287-F2C3-E14E-9C89-8F9C6B05BAF2}">
      <dsp:nvSpPr>
        <dsp:cNvPr id="0" name=""/>
        <dsp:cNvSpPr/>
      </dsp:nvSpPr>
      <dsp:spPr>
        <a:xfrm>
          <a:off x="5123743" y="1325781"/>
          <a:ext cx="1890861" cy="1134516"/>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tr : </a:t>
          </a:r>
          <a:r>
            <a:rPr lang="en-GB" sz="1400" kern="1200" dirty="0" err="1"/>
            <a:t>outil</a:t>
          </a:r>
          <a:r>
            <a:rPr lang="en-GB" sz="1400" kern="1200" dirty="0"/>
            <a:t> </a:t>
          </a:r>
          <a:r>
            <a:rPr lang="en-GB" sz="1400" kern="1200" dirty="0" err="1"/>
            <a:t>permettant</a:t>
          </a:r>
          <a:r>
            <a:rPr lang="en-GB" sz="1400" kern="1200" dirty="0"/>
            <a:t> de </a:t>
          </a:r>
          <a:r>
            <a:rPr lang="en-GB" sz="1400" kern="1200" dirty="0" err="1"/>
            <a:t>remplacer</a:t>
          </a:r>
          <a:r>
            <a:rPr lang="en-GB" sz="1400" kern="1200" dirty="0"/>
            <a:t> un </a:t>
          </a:r>
          <a:r>
            <a:rPr lang="en-GB" sz="1400" kern="1200" dirty="0" err="1"/>
            <a:t>caractère</a:t>
          </a:r>
          <a:r>
            <a:rPr lang="en-GB" sz="1400" kern="1200" dirty="0"/>
            <a:t> par un </a:t>
          </a:r>
          <a:r>
            <a:rPr lang="en-GB" sz="1400" kern="1200" dirty="0" err="1"/>
            <a:t>autre</a:t>
          </a:r>
          <a:r>
            <a:rPr lang="en-GB" sz="1400" kern="1200" dirty="0"/>
            <a:t> ;</a:t>
          </a:r>
          <a:endParaRPr lang="en-US" sz="1400" kern="1200" dirty="0"/>
        </a:p>
      </dsp:txBody>
      <dsp:txXfrm>
        <a:off x="5123743" y="1325781"/>
        <a:ext cx="1890861" cy="1134516"/>
      </dsp:txXfrm>
    </dsp:sp>
    <dsp:sp modelId="{065166D6-7A62-5844-A3E0-B5D5B602DDB4}">
      <dsp:nvSpPr>
        <dsp:cNvPr id="0" name=""/>
        <dsp:cNvSpPr/>
      </dsp:nvSpPr>
      <dsp:spPr>
        <a:xfrm>
          <a:off x="7203690" y="1325781"/>
          <a:ext cx="1890861" cy="1134516"/>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sort : </a:t>
          </a:r>
          <a:r>
            <a:rPr lang="en-GB" sz="1400" kern="1200" dirty="0" err="1"/>
            <a:t>outil</a:t>
          </a:r>
          <a:r>
            <a:rPr lang="en-GB" sz="1400" kern="1200" dirty="0"/>
            <a:t> </a:t>
          </a:r>
          <a:r>
            <a:rPr lang="en-GB" sz="1400" kern="1200" dirty="0" err="1"/>
            <a:t>permettant</a:t>
          </a:r>
          <a:r>
            <a:rPr lang="en-GB" sz="1400" kern="1200" dirty="0"/>
            <a:t> de trier </a:t>
          </a:r>
          <a:r>
            <a:rPr lang="en-GB" sz="1400" kern="1200" dirty="0" err="1"/>
            <a:t>plusieurs</a:t>
          </a:r>
          <a:r>
            <a:rPr lang="en-GB" sz="1400" kern="1200" dirty="0"/>
            <a:t> </a:t>
          </a:r>
          <a:r>
            <a:rPr lang="en-GB" sz="1400" kern="1200" dirty="0" err="1"/>
            <a:t>lignes</a:t>
          </a:r>
          <a:r>
            <a:rPr lang="en-GB" sz="1400" kern="1200" dirty="0"/>
            <a:t> ;</a:t>
          </a:r>
          <a:endParaRPr lang="en-US" sz="1400" kern="1200" dirty="0"/>
        </a:p>
      </dsp:txBody>
      <dsp:txXfrm>
        <a:off x="7203690" y="1325781"/>
        <a:ext cx="1890861" cy="1134516"/>
      </dsp:txXfrm>
    </dsp:sp>
    <dsp:sp modelId="{3E3BA588-0C2F-C343-B640-75C533A9C924}">
      <dsp:nvSpPr>
        <dsp:cNvPr id="0" name=""/>
        <dsp:cNvSpPr/>
      </dsp:nvSpPr>
      <dsp:spPr>
        <a:xfrm>
          <a:off x="4083769" y="2649384"/>
          <a:ext cx="1890861" cy="1134516"/>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head : un </a:t>
          </a:r>
          <a:r>
            <a:rPr lang="en-GB" sz="1400" kern="1200" dirty="0" err="1"/>
            <a:t>outil</a:t>
          </a:r>
          <a:r>
            <a:rPr lang="en-GB" sz="1400" kern="1200" dirty="0"/>
            <a:t> pour </a:t>
          </a:r>
          <a:r>
            <a:rPr lang="en-GB" sz="1400" kern="1200" dirty="0" err="1"/>
            <a:t>sélectionner</a:t>
          </a:r>
          <a:r>
            <a:rPr lang="en-GB" sz="1400" kern="1200" dirty="0"/>
            <a:t> </a:t>
          </a:r>
          <a:r>
            <a:rPr lang="en-GB" sz="1400" kern="1200" dirty="0" err="1"/>
            <a:t>uniquement</a:t>
          </a:r>
          <a:r>
            <a:rPr lang="en-GB" sz="1400" kern="1200" dirty="0"/>
            <a:t> les premières </a:t>
          </a:r>
          <a:r>
            <a:rPr lang="en-GB" sz="1400" kern="1200" dirty="0" err="1"/>
            <a:t>lignes</a:t>
          </a:r>
          <a:r>
            <a:rPr lang="en-GB" sz="1400" kern="1200" dirty="0"/>
            <a:t>.</a:t>
          </a:r>
          <a:endParaRPr lang="en-US" sz="1400" kern="1200" dirty="0"/>
        </a:p>
      </dsp:txBody>
      <dsp:txXfrm>
        <a:off x="4083769" y="2649384"/>
        <a:ext cx="1890861" cy="113451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0DDE9-CB8F-4787-B33D-7B77131F7E0B}" type="datetimeFigureOut">
              <a:rPr lang="en-US" smtClean="0"/>
              <a:t>10/13/24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F96985-A072-4A16-8BE3-C882333E0C9C}" type="slidenum">
              <a:rPr lang="en-US" smtClean="0"/>
              <a:t>‹#›</a:t>
            </a:fld>
            <a:endParaRPr lang="en-US"/>
          </a:p>
        </p:txBody>
      </p:sp>
    </p:spTree>
    <p:extLst>
      <p:ext uri="{BB962C8B-B14F-4D97-AF65-F5344CB8AC3E}">
        <p14:creationId xmlns:p14="http://schemas.microsoft.com/office/powerpoint/2010/main" val="85284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dirty="0"/>
              <a:t>Ken Thompson and Dennis Ritchie, two programmers at AT&amp;T’s Bell Labs in the 1970s, designed an operating system using C language that they called Unix. </a:t>
            </a:r>
          </a:p>
          <a:p>
            <a:pPr>
              <a:buFont typeface="Arial" panose="020B0604020202020204" pitchFamily="34" charset="0"/>
              <a:buChar char="•"/>
            </a:pPr>
            <a:r>
              <a:rPr lang="en-US" sz="1200" dirty="0"/>
              <a:t>Unlike previous operating systems that were tied closely to the hardware, Unix was portable to many platforms and is the mother of modern OSes.</a:t>
            </a:r>
          </a:p>
          <a:p>
            <a:pPr>
              <a:buFont typeface="Arial" panose="020B0604020202020204" pitchFamily="34" charset="0"/>
              <a:buChar char="•"/>
            </a:pPr>
            <a:r>
              <a:rPr lang="en-US" sz="1200" dirty="0"/>
              <a:t>Richard Stallman and Linus </a:t>
            </a:r>
            <a:r>
              <a:rPr lang="en-US" sz="1200" dirty="0" err="1"/>
              <a:t>Torvald</a:t>
            </a:r>
            <a:r>
              <a:rPr lang="en-US" sz="1200" dirty="0"/>
              <a:t> created an open-source alternative, with a kernel called Linux, in the 1990s. Users created many distributions – the most popular today is Ubuntu.</a:t>
            </a:r>
          </a:p>
          <a:p>
            <a:pPr>
              <a:buFont typeface="Arial" panose="020B0604020202020204" pitchFamily="34" charset="0"/>
              <a:buChar char="•"/>
            </a:pPr>
            <a:r>
              <a:rPr lang="en-US" sz="1200" dirty="0"/>
              <a:t>Linux is extremely common in data servers, phones, cars, TVs, and more. It is more accessible, free of licensing restrictions common to Unix, and it also has one kernel. Device drivers will usually work on any distribution.</a:t>
            </a:r>
          </a:p>
          <a:p>
            <a:pPr>
              <a:buFont typeface="Arial" panose="020B0604020202020204" pitchFamily="34" charset="0"/>
              <a:buChar char="•"/>
            </a:pPr>
            <a:r>
              <a:rPr lang="en-US" sz="1200" dirty="0"/>
              <a:t>Image: This altogether is an operating system. Unix is one whole example, whereas Linux is just the common kernel. It is packaged into distros.</a:t>
            </a:r>
          </a:p>
          <a:p>
            <a:endParaRPr lang="en-US" dirty="0"/>
          </a:p>
        </p:txBody>
      </p:sp>
      <p:sp>
        <p:nvSpPr>
          <p:cNvPr id="4" name="Slide Number Placeholder 3"/>
          <p:cNvSpPr>
            <a:spLocks noGrp="1"/>
          </p:cNvSpPr>
          <p:nvPr>
            <p:ph type="sldNum" sz="quarter" idx="5"/>
          </p:nvPr>
        </p:nvSpPr>
        <p:spPr/>
        <p:txBody>
          <a:bodyPr/>
          <a:lstStyle/>
          <a:p>
            <a:fld id="{74F96985-A072-4A16-8BE3-C882333E0C9C}" type="slidenum">
              <a:rPr lang="en-US" smtClean="0"/>
              <a:t>4</a:t>
            </a:fld>
            <a:endParaRPr lang="en-US"/>
          </a:p>
        </p:txBody>
      </p:sp>
    </p:spTree>
    <p:extLst>
      <p:ext uri="{BB962C8B-B14F-4D97-AF65-F5344CB8AC3E}">
        <p14:creationId xmlns:p14="http://schemas.microsoft.com/office/powerpoint/2010/main" val="1364536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Windows 10, can install Ubuntu directly on to computer, thanks to WSL – Windows Subsystem for Linux. Shows Linux’s influence!</a:t>
            </a:r>
          </a:p>
          <a:p>
            <a:endParaRPr lang="en-US" dirty="0"/>
          </a:p>
          <a:p>
            <a:r>
              <a:rPr lang="en-US" dirty="0"/>
              <a:t>Before windows 10, the most common method was to install VirtualBox to virtually create another computer within a computer. Still popular!</a:t>
            </a:r>
          </a:p>
        </p:txBody>
      </p:sp>
      <p:sp>
        <p:nvSpPr>
          <p:cNvPr id="4" name="Slide Number Placeholder 3"/>
          <p:cNvSpPr>
            <a:spLocks noGrp="1"/>
          </p:cNvSpPr>
          <p:nvPr>
            <p:ph type="sldNum" sz="quarter" idx="5"/>
          </p:nvPr>
        </p:nvSpPr>
        <p:spPr/>
        <p:txBody>
          <a:bodyPr/>
          <a:lstStyle/>
          <a:p>
            <a:fld id="{74F96985-A072-4A16-8BE3-C882333E0C9C}" type="slidenum">
              <a:rPr lang="en-US" smtClean="0"/>
              <a:t>5</a:t>
            </a:fld>
            <a:endParaRPr lang="en-US"/>
          </a:p>
        </p:txBody>
      </p:sp>
    </p:spTree>
    <p:extLst>
      <p:ext uri="{BB962C8B-B14F-4D97-AF65-F5344CB8AC3E}">
        <p14:creationId xmlns:p14="http://schemas.microsoft.com/office/powerpoint/2010/main" val="1422253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F96985-A072-4A16-8BE3-C882333E0C9C}" type="slidenum">
              <a:rPr lang="en-US" smtClean="0"/>
              <a:t>6</a:t>
            </a:fld>
            <a:endParaRPr lang="en-US"/>
          </a:p>
        </p:txBody>
      </p:sp>
    </p:spTree>
    <p:extLst>
      <p:ext uri="{BB962C8B-B14F-4D97-AF65-F5344CB8AC3E}">
        <p14:creationId xmlns:p14="http://schemas.microsoft.com/office/powerpoint/2010/main" val="1411655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F96985-A072-4A16-8BE3-C882333E0C9C}" type="slidenum">
              <a:rPr lang="en-US" smtClean="0"/>
              <a:t>8</a:t>
            </a:fld>
            <a:endParaRPr lang="en-US"/>
          </a:p>
        </p:txBody>
      </p:sp>
    </p:spTree>
    <p:extLst>
      <p:ext uri="{BB962C8B-B14F-4D97-AF65-F5344CB8AC3E}">
        <p14:creationId xmlns:p14="http://schemas.microsoft.com/office/powerpoint/2010/main" val="1945806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F96985-A072-4A16-8BE3-C882333E0C9C}" type="slidenum">
              <a:rPr lang="en-US" smtClean="0"/>
              <a:t>11</a:t>
            </a:fld>
            <a:endParaRPr lang="en-US"/>
          </a:p>
        </p:txBody>
      </p:sp>
    </p:spTree>
    <p:extLst>
      <p:ext uri="{BB962C8B-B14F-4D97-AF65-F5344CB8AC3E}">
        <p14:creationId xmlns:p14="http://schemas.microsoft.com/office/powerpoint/2010/main" val="1102636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 completion…</a:t>
            </a:r>
          </a:p>
        </p:txBody>
      </p:sp>
      <p:sp>
        <p:nvSpPr>
          <p:cNvPr id="4" name="Slide Number Placeholder 3"/>
          <p:cNvSpPr>
            <a:spLocks noGrp="1"/>
          </p:cNvSpPr>
          <p:nvPr>
            <p:ph type="sldNum" sz="quarter" idx="5"/>
          </p:nvPr>
        </p:nvSpPr>
        <p:spPr/>
        <p:txBody>
          <a:bodyPr/>
          <a:lstStyle/>
          <a:p>
            <a:fld id="{74F96985-A072-4A16-8BE3-C882333E0C9C}" type="slidenum">
              <a:rPr lang="en-US" smtClean="0"/>
              <a:t>12</a:t>
            </a:fld>
            <a:endParaRPr lang="en-US"/>
          </a:p>
        </p:txBody>
      </p:sp>
    </p:spTree>
    <p:extLst>
      <p:ext uri="{BB962C8B-B14F-4D97-AF65-F5344CB8AC3E}">
        <p14:creationId xmlns:p14="http://schemas.microsoft.com/office/powerpoint/2010/main" val="3191617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F96985-A072-4A16-8BE3-C882333E0C9C}" type="slidenum">
              <a:rPr lang="en-US" smtClean="0"/>
              <a:t>13</a:t>
            </a:fld>
            <a:endParaRPr lang="en-US"/>
          </a:p>
        </p:txBody>
      </p:sp>
    </p:spTree>
    <p:extLst>
      <p:ext uri="{BB962C8B-B14F-4D97-AF65-F5344CB8AC3E}">
        <p14:creationId xmlns:p14="http://schemas.microsoft.com/office/powerpoint/2010/main" val="1855463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A461C7-B5DE-4B00-B1D6-5793549B9477}" type="datetimeFigureOut">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6A15D-4985-4C83-AABB-CC5DB87FFB9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455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A461C7-B5DE-4B00-B1D6-5793549B9477}" type="datetimeFigureOut">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6A15D-4985-4C83-AABB-CC5DB87FFB9B}" type="slidenum">
              <a:rPr lang="en-US" smtClean="0"/>
              <a:t>‹#›</a:t>
            </a:fld>
            <a:endParaRPr lang="en-US"/>
          </a:p>
        </p:txBody>
      </p:sp>
    </p:spTree>
    <p:extLst>
      <p:ext uri="{BB962C8B-B14F-4D97-AF65-F5344CB8AC3E}">
        <p14:creationId xmlns:p14="http://schemas.microsoft.com/office/powerpoint/2010/main" val="3437047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A461C7-B5DE-4B00-B1D6-5793549B9477}" type="datetimeFigureOut">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6A15D-4985-4C83-AABB-CC5DB87FFB9B}" type="slidenum">
              <a:rPr lang="en-US" smtClean="0"/>
              <a:t>‹#›</a:t>
            </a:fld>
            <a:endParaRPr lang="en-US"/>
          </a:p>
        </p:txBody>
      </p:sp>
    </p:spTree>
    <p:extLst>
      <p:ext uri="{BB962C8B-B14F-4D97-AF65-F5344CB8AC3E}">
        <p14:creationId xmlns:p14="http://schemas.microsoft.com/office/powerpoint/2010/main" val="1637076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A461C7-B5DE-4B00-B1D6-5793549B9477}" type="datetimeFigureOut">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6A15D-4985-4C83-AABB-CC5DB87FFB9B}" type="slidenum">
              <a:rPr lang="en-US" smtClean="0"/>
              <a:t>‹#›</a:t>
            </a:fld>
            <a:endParaRPr lang="en-US"/>
          </a:p>
        </p:txBody>
      </p:sp>
    </p:spTree>
    <p:extLst>
      <p:ext uri="{BB962C8B-B14F-4D97-AF65-F5344CB8AC3E}">
        <p14:creationId xmlns:p14="http://schemas.microsoft.com/office/powerpoint/2010/main" val="675197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A461C7-B5DE-4B00-B1D6-5793549B9477}" type="datetimeFigureOut">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6A15D-4985-4C83-AABB-CC5DB87FFB9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349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FA461C7-B5DE-4B00-B1D6-5793549B9477}" type="datetimeFigureOut">
              <a:rPr lang="en-US" smtClean="0"/>
              <a:t>10/13/24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6A15D-4985-4C83-AABB-CC5DB87FFB9B}" type="slidenum">
              <a:rPr lang="en-US" smtClean="0"/>
              <a:t>‹#›</a:t>
            </a:fld>
            <a:endParaRPr lang="en-US"/>
          </a:p>
        </p:txBody>
      </p:sp>
    </p:spTree>
    <p:extLst>
      <p:ext uri="{BB962C8B-B14F-4D97-AF65-F5344CB8AC3E}">
        <p14:creationId xmlns:p14="http://schemas.microsoft.com/office/powerpoint/2010/main" val="1903511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FA461C7-B5DE-4B00-B1D6-5793549B9477}" type="datetimeFigureOut">
              <a:rPr lang="en-US" smtClean="0"/>
              <a:t>10/13/24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46A15D-4985-4C83-AABB-CC5DB87FFB9B}" type="slidenum">
              <a:rPr lang="en-US" smtClean="0"/>
              <a:t>‹#›</a:t>
            </a:fld>
            <a:endParaRPr lang="en-US"/>
          </a:p>
        </p:txBody>
      </p:sp>
    </p:spTree>
    <p:extLst>
      <p:ext uri="{BB962C8B-B14F-4D97-AF65-F5344CB8AC3E}">
        <p14:creationId xmlns:p14="http://schemas.microsoft.com/office/powerpoint/2010/main" val="1605730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FA461C7-B5DE-4B00-B1D6-5793549B9477}" type="datetimeFigureOut">
              <a:rPr lang="en-US" smtClean="0"/>
              <a:t>10/13/24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46A15D-4985-4C83-AABB-CC5DB87FFB9B}" type="slidenum">
              <a:rPr lang="en-US" smtClean="0"/>
              <a:t>‹#›</a:t>
            </a:fld>
            <a:endParaRPr lang="en-US"/>
          </a:p>
        </p:txBody>
      </p:sp>
    </p:spTree>
    <p:extLst>
      <p:ext uri="{BB962C8B-B14F-4D97-AF65-F5344CB8AC3E}">
        <p14:creationId xmlns:p14="http://schemas.microsoft.com/office/powerpoint/2010/main" val="3633485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FA461C7-B5DE-4B00-B1D6-5793549B9477}" type="datetimeFigureOut">
              <a:rPr lang="en-US" smtClean="0"/>
              <a:t>10/13/24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246A15D-4985-4C83-AABB-CC5DB87FFB9B}" type="slidenum">
              <a:rPr lang="en-US" smtClean="0"/>
              <a:t>‹#›</a:t>
            </a:fld>
            <a:endParaRPr lang="en-US"/>
          </a:p>
        </p:txBody>
      </p:sp>
    </p:spTree>
    <p:extLst>
      <p:ext uri="{BB962C8B-B14F-4D97-AF65-F5344CB8AC3E}">
        <p14:creationId xmlns:p14="http://schemas.microsoft.com/office/powerpoint/2010/main" val="2251994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FA461C7-B5DE-4B00-B1D6-5793549B9477}" type="datetimeFigureOut">
              <a:rPr lang="en-US" smtClean="0"/>
              <a:t>10/13/24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246A15D-4985-4C83-AABB-CC5DB87FFB9B}" type="slidenum">
              <a:rPr lang="en-US" smtClean="0"/>
              <a:t>‹#›</a:t>
            </a:fld>
            <a:endParaRPr lang="en-US"/>
          </a:p>
        </p:txBody>
      </p:sp>
    </p:spTree>
    <p:extLst>
      <p:ext uri="{BB962C8B-B14F-4D97-AF65-F5344CB8AC3E}">
        <p14:creationId xmlns:p14="http://schemas.microsoft.com/office/powerpoint/2010/main" val="4007397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FA461C7-B5DE-4B00-B1D6-5793549B9477}" type="datetimeFigureOut">
              <a:rPr lang="en-US" smtClean="0"/>
              <a:t>10/13/24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6A15D-4985-4C83-AABB-CC5DB87FFB9B}" type="slidenum">
              <a:rPr lang="en-US" smtClean="0"/>
              <a:t>‹#›</a:t>
            </a:fld>
            <a:endParaRPr lang="en-US"/>
          </a:p>
        </p:txBody>
      </p:sp>
    </p:spTree>
    <p:extLst>
      <p:ext uri="{BB962C8B-B14F-4D97-AF65-F5344CB8AC3E}">
        <p14:creationId xmlns:p14="http://schemas.microsoft.com/office/powerpoint/2010/main" val="3301132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FA461C7-B5DE-4B00-B1D6-5793549B9477}" type="datetimeFigureOut">
              <a:rPr lang="en-US" smtClean="0"/>
              <a:t>10/13/24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246A15D-4985-4C83-AABB-CC5DB87FFB9B}"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24343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wikihow.com/Install-Ubuntu-on-VirtualBox"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tinyurl.com/KrispLinuxWorkshopData2020"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tinyurl.com/KrispLinuxWorkshopData2020"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40DA3-AEDA-4812-AAF1-164E781D2814}"/>
              </a:ext>
            </a:extLst>
          </p:cNvPr>
          <p:cNvSpPr>
            <a:spLocks noGrp="1"/>
          </p:cNvSpPr>
          <p:nvPr>
            <p:ph type="ctrTitle"/>
          </p:nvPr>
        </p:nvSpPr>
        <p:spPr/>
        <p:txBody>
          <a:bodyPr/>
          <a:lstStyle/>
          <a:p>
            <a:r>
              <a:rPr lang="en-US" dirty="0">
                <a:latin typeface="Cambria" panose="02040503050406030204" pitchFamily="18" charset="0"/>
                <a:ea typeface="Cambria" panose="02040503050406030204" pitchFamily="18" charset="0"/>
              </a:rPr>
              <a:t>Introduction à Linux</a:t>
            </a:r>
          </a:p>
        </p:txBody>
      </p:sp>
      <p:sp>
        <p:nvSpPr>
          <p:cNvPr id="3" name="Subtitle 2">
            <a:extLst>
              <a:ext uri="{FF2B5EF4-FFF2-40B4-BE49-F238E27FC236}">
                <a16:creationId xmlns:a16="http://schemas.microsoft.com/office/drawing/2014/main" id="{D5F1A6EE-2A70-4DE6-AA34-C1DBEAC96F9E}"/>
              </a:ext>
            </a:extLst>
          </p:cNvPr>
          <p:cNvSpPr>
            <a:spLocks noGrp="1"/>
          </p:cNvSpPr>
          <p:nvPr>
            <p:ph type="subTitle" idx="1"/>
          </p:nvPr>
        </p:nvSpPr>
        <p:spPr/>
        <p:txBody>
          <a:bodyPr/>
          <a:lstStyle/>
          <a:p>
            <a:r>
              <a:rPr lang="en-US" dirty="0" err="1"/>
              <a:t>Houriiyah</a:t>
            </a:r>
            <a:r>
              <a:rPr lang="en-US" dirty="0"/>
              <a:t> </a:t>
            </a:r>
            <a:r>
              <a:rPr lang="en-US"/>
              <a:t>Tegally</a:t>
            </a:r>
            <a:endParaRPr lang="en-US" dirty="0"/>
          </a:p>
        </p:txBody>
      </p:sp>
      <p:pic>
        <p:nvPicPr>
          <p:cNvPr id="1026" name="Picture 2" descr="Image result for krisp durban">
            <a:extLst>
              <a:ext uri="{FF2B5EF4-FFF2-40B4-BE49-F238E27FC236}">
                <a16:creationId xmlns:a16="http://schemas.microsoft.com/office/drawing/2014/main" id="{8A34CE5D-DC40-41DB-AA48-C0F3B62C8F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34" y="313658"/>
            <a:ext cx="890588" cy="8905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ukzn">
            <a:extLst>
              <a:ext uri="{FF2B5EF4-FFF2-40B4-BE49-F238E27FC236}">
                <a16:creationId xmlns:a16="http://schemas.microsoft.com/office/drawing/2014/main" id="{0F2AEA33-E0DE-40AA-AAA4-B4C494539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2220" y="111403"/>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215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373ED-88C7-42B3-BA02-F5F241F4D4F4}"/>
              </a:ext>
            </a:extLst>
          </p:cNvPr>
          <p:cNvSpPr>
            <a:spLocks noGrp="1"/>
          </p:cNvSpPr>
          <p:nvPr>
            <p:ph type="title"/>
          </p:nvPr>
        </p:nvSpPr>
        <p:spPr/>
        <p:txBody>
          <a:bodyPr/>
          <a:lstStyle/>
          <a:p>
            <a:r>
              <a:rPr lang="en-US" dirty="0"/>
              <a:t>Path practice</a:t>
            </a:r>
          </a:p>
        </p:txBody>
      </p:sp>
      <p:sp>
        <p:nvSpPr>
          <p:cNvPr id="3" name="Content Placeholder 2">
            <a:extLst>
              <a:ext uri="{FF2B5EF4-FFF2-40B4-BE49-F238E27FC236}">
                <a16:creationId xmlns:a16="http://schemas.microsoft.com/office/drawing/2014/main" id="{6EC65DCA-2085-41EE-B28C-D940652286D8}"/>
              </a:ext>
            </a:extLst>
          </p:cNvPr>
          <p:cNvSpPr>
            <a:spLocks noGrp="1"/>
          </p:cNvSpPr>
          <p:nvPr>
            <p:ph idx="1"/>
          </p:nvPr>
        </p:nvSpPr>
        <p:spPr>
          <a:xfrm>
            <a:off x="1097281" y="1845734"/>
            <a:ext cx="4118955" cy="4023360"/>
          </a:xfrm>
        </p:spPr>
        <p:txBody>
          <a:bodyPr>
            <a:normAutofit/>
          </a:bodyPr>
          <a:lstStyle/>
          <a:p>
            <a:pPr>
              <a:buFont typeface="Arial" panose="020B0604020202020204" pitchFamily="34" charset="0"/>
              <a:buChar char="•"/>
            </a:pPr>
            <a:r>
              <a:rPr lang="en-US" sz="2400" dirty="0"/>
              <a:t>Absolute (full) path = </a:t>
            </a:r>
            <a:r>
              <a:rPr lang="fr-FR" sz="2400" dirty="0"/>
              <a:t>chemin de la racine (/) à l'emplacement du fichier/répertoire</a:t>
            </a:r>
          </a:p>
          <a:p>
            <a:pPr lvl="1">
              <a:buFont typeface="Arial" panose="020B0604020202020204" pitchFamily="34" charset="0"/>
              <a:buChar char="•"/>
            </a:pPr>
            <a:r>
              <a:rPr lang="fr-FR" dirty="0"/>
              <a:t>Ne change pas, quel que soit le répertoire courant</a:t>
            </a:r>
            <a:endParaRPr lang="en-US" sz="2000" dirty="0"/>
          </a:p>
          <a:p>
            <a:pPr>
              <a:buFont typeface="Arial" panose="020B0604020202020204" pitchFamily="34" charset="0"/>
              <a:buChar char="•"/>
            </a:pPr>
            <a:r>
              <a:rPr lang="en-US" sz="2400" dirty="0"/>
              <a:t>Relative path = </a:t>
            </a:r>
            <a:r>
              <a:rPr lang="fr-FR" sz="2400" dirty="0"/>
              <a:t>chemin d'accès au fichier/répertoire par rapport au répertoire actuel</a:t>
            </a:r>
          </a:p>
          <a:p>
            <a:pPr lvl="1">
              <a:buFont typeface="Arial" panose="020B0604020202020204" pitchFamily="34" charset="0"/>
              <a:buChar char="•"/>
            </a:pPr>
            <a:r>
              <a:rPr lang="fr-FR" dirty="0"/>
              <a:t>Dépend entièrement de la structure du répertoire</a:t>
            </a:r>
            <a:endParaRPr lang="en-US" dirty="0"/>
          </a:p>
        </p:txBody>
      </p:sp>
      <p:pic>
        <p:nvPicPr>
          <p:cNvPr id="8194" name="Picture 2" descr="Figure 3-1">
            <a:extLst>
              <a:ext uri="{FF2B5EF4-FFF2-40B4-BE49-F238E27FC236}">
                <a16:creationId xmlns:a16="http://schemas.microsoft.com/office/drawing/2014/main" id="{7D54B972-12BB-4114-A87A-BED9F7C9A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0804" y="1340427"/>
            <a:ext cx="6594341" cy="440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387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DC88-7212-4C07-AF68-5339363A6220}"/>
              </a:ext>
            </a:extLst>
          </p:cNvPr>
          <p:cNvSpPr>
            <a:spLocks noGrp="1"/>
          </p:cNvSpPr>
          <p:nvPr>
            <p:ph type="title"/>
          </p:nvPr>
        </p:nvSpPr>
        <p:spPr/>
        <p:txBody>
          <a:bodyPr/>
          <a:lstStyle/>
          <a:p>
            <a:r>
              <a:rPr lang="en-US" dirty="0" err="1"/>
              <a:t>Commandes</a:t>
            </a:r>
            <a:r>
              <a:rPr lang="en-US" dirty="0"/>
              <a:t>, options, arguments</a:t>
            </a:r>
          </a:p>
        </p:txBody>
      </p:sp>
      <p:sp>
        <p:nvSpPr>
          <p:cNvPr id="3" name="Content Placeholder 2">
            <a:extLst>
              <a:ext uri="{FF2B5EF4-FFF2-40B4-BE49-F238E27FC236}">
                <a16:creationId xmlns:a16="http://schemas.microsoft.com/office/drawing/2014/main" id="{8699AB4F-1A62-42E1-8B4A-4C909A11625F}"/>
              </a:ext>
            </a:extLst>
          </p:cNvPr>
          <p:cNvSpPr>
            <a:spLocks noGrp="1"/>
          </p:cNvSpPr>
          <p:nvPr>
            <p:ph idx="1"/>
          </p:nvPr>
        </p:nvSpPr>
        <p:spPr>
          <a:xfrm>
            <a:off x="1097280" y="3345872"/>
            <a:ext cx="10058400" cy="758537"/>
          </a:xfrm>
        </p:spPr>
        <p:txBody>
          <a:bodyPr>
            <a:normAutofit/>
          </a:bodyPr>
          <a:lstStyle/>
          <a:p>
            <a:pPr algn="ctr"/>
            <a:r>
              <a:rPr lang="en-US" sz="3600" dirty="0" err="1"/>
              <a:t>mkdir</a:t>
            </a:r>
            <a:r>
              <a:rPr lang="en-US" sz="3600" dirty="0"/>
              <a:t> -v ~/Documents/Project1/</a:t>
            </a:r>
          </a:p>
        </p:txBody>
      </p:sp>
      <p:cxnSp>
        <p:nvCxnSpPr>
          <p:cNvPr id="4" name="Straight Arrow Connector 3">
            <a:extLst>
              <a:ext uri="{FF2B5EF4-FFF2-40B4-BE49-F238E27FC236}">
                <a16:creationId xmlns:a16="http://schemas.microsoft.com/office/drawing/2014/main" id="{76E4BF44-C2F6-47D1-A487-8DF6C4B12CF7}"/>
              </a:ext>
            </a:extLst>
          </p:cNvPr>
          <p:cNvCxnSpPr>
            <a:cxnSpLocks/>
          </p:cNvCxnSpPr>
          <p:nvPr/>
        </p:nvCxnSpPr>
        <p:spPr>
          <a:xfrm flipV="1">
            <a:off x="4407479" y="4403667"/>
            <a:ext cx="0" cy="771006"/>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 name="Straight Arrow Connector 4">
            <a:extLst>
              <a:ext uri="{FF2B5EF4-FFF2-40B4-BE49-F238E27FC236}">
                <a16:creationId xmlns:a16="http://schemas.microsoft.com/office/drawing/2014/main" id="{EB91752D-DE2A-4D9D-ADAE-8A5AA7F9EB85}"/>
              </a:ext>
            </a:extLst>
          </p:cNvPr>
          <p:cNvCxnSpPr>
            <a:cxnSpLocks/>
          </p:cNvCxnSpPr>
          <p:nvPr/>
        </p:nvCxnSpPr>
        <p:spPr>
          <a:xfrm>
            <a:off x="2595995" y="2680854"/>
            <a:ext cx="737754" cy="727364"/>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2048A88F-0D99-4756-9189-01C0DD4155B6}"/>
              </a:ext>
            </a:extLst>
          </p:cNvPr>
          <p:cNvCxnSpPr/>
          <p:nvPr/>
        </p:nvCxnSpPr>
        <p:spPr>
          <a:xfrm>
            <a:off x="4114800" y="2926773"/>
            <a:ext cx="0" cy="15828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8621C36-EF42-4F0D-8931-389D240A1598}"/>
              </a:ext>
            </a:extLst>
          </p:cNvPr>
          <p:cNvCxnSpPr/>
          <p:nvPr/>
        </p:nvCxnSpPr>
        <p:spPr>
          <a:xfrm>
            <a:off x="4630881" y="2926773"/>
            <a:ext cx="0" cy="15828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E4ACF54-433A-4F41-9BA7-A6372231BE68}"/>
              </a:ext>
            </a:extLst>
          </p:cNvPr>
          <p:cNvCxnSpPr>
            <a:cxnSpLocks/>
          </p:cNvCxnSpPr>
          <p:nvPr/>
        </p:nvCxnSpPr>
        <p:spPr>
          <a:xfrm flipH="1">
            <a:off x="7209561" y="2433551"/>
            <a:ext cx="1566601" cy="837853"/>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A037C981-3BF8-4394-BF17-D97F0560FCEC}"/>
              </a:ext>
            </a:extLst>
          </p:cNvPr>
          <p:cNvSpPr txBox="1"/>
          <p:nvPr/>
        </p:nvSpPr>
        <p:spPr>
          <a:xfrm>
            <a:off x="3743923" y="5285984"/>
            <a:ext cx="2254827" cy="369332"/>
          </a:xfrm>
          <a:prstGeom prst="rect">
            <a:avLst/>
          </a:prstGeom>
          <a:noFill/>
        </p:spPr>
        <p:txBody>
          <a:bodyPr wrap="square" rtlCol="0">
            <a:spAutoFit/>
          </a:bodyPr>
          <a:lstStyle/>
          <a:p>
            <a:r>
              <a:rPr lang="en-US" dirty="0"/>
              <a:t>Option (flag)</a:t>
            </a:r>
          </a:p>
        </p:txBody>
      </p:sp>
      <p:sp>
        <p:nvSpPr>
          <p:cNvPr id="15" name="TextBox 14">
            <a:extLst>
              <a:ext uri="{FF2B5EF4-FFF2-40B4-BE49-F238E27FC236}">
                <a16:creationId xmlns:a16="http://schemas.microsoft.com/office/drawing/2014/main" id="{88451984-885A-41FF-A904-8AAEC144EA01}"/>
              </a:ext>
            </a:extLst>
          </p:cNvPr>
          <p:cNvSpPr txBox="1"/>
          <p:nvPr/>
        </p:nvSpPr>
        <p:spPr>
          <a:xfrm>
            <a:off x="1599932" y="2286639"/>
            <a:ext cx="2254827" cy="369332"/>
          </a:xfrm>
          <a:prstGeom prst="rect">
            <a:avLst/>
          </a:prstGeom>
          <a:noFill/>
        </p:spPr>
        <p:txBody>
          <a:bodyPr wrap="square" rtlCol="0">
            <a:spAutoFit/>
          </a:bodyPr>
          <a:lstStyle/>
          <a:p>
            <a:r>
              <a:rPr lang="en-US" dirty="0" err="1"/>
              <a:t>commande</a:t>
            </a:r>
            <a:endParaRPr lang="en-US" dirty="0"/>
          </a:p>
        </p:txBody>
      </p:sp>
      <p:sp>
        <p:nvSpPr>
          <p:cNvPr id="16" name="TextBox 15">
            <a:extLst>
              <a:ext uri="{FF2B5EF4-FFF2-40B4-BE49-F238E27FC236}">
                <a16:creationId xmlns:a16="http://schemas.microsoft.com/office/drawing/2014/main" id="{E5210CD2-D4F5-4BE6-AD98-DC36A3884857}"/>
              </a:ext>
            </a:extLst>
          </p:cNvPr>
          <p:cNvSpPr txBox="1"/>
          <p:nvPr/>
        </p:nvSpPr>
        <p:spPr>
          <a:xfrm>
            <a:off x="8337241" y="2039336"/>
            <a:ext cx="2254827" cy="369332"/>
          </a:xfrm>
          <a:prstGeom prst="rect">
            <a:avLst/>
          </a:prstGeom>
          <a:noFill/>
        </p:spPr>
        <p:txBody>
          <a:bodyPr wrap="square" rtlCol="0">
            <a:spAutoFit/>
          </a:bodyPr>
          <a:lstStyle/>
          <a:p>
            <a:r>
              <a:rPr lang="en-US" dirty="0"/>
              <a:t>argument</a:t>
            </a:r>
          </a:p>
        </p:txBody>
      </p:sp>
    </p:spTree>
    <p:extLst>
      <p:ext uri="{BB962C8B-B14F-4D97-AF65-F5344CB8AC3E}">
        <p14:creationId xmlns:p14="http://schemas.microsoft.com/office/powerpoint/2010/main" val="1197336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DE94B-EE11-4F31-9703-D3011D10BB97}"/>
              </a:ext>
            </a:extLst>
          </p:cNvPr>
          <p:cNvSpPr>
            <a:spLocks noGrp="1"/>
          </p:cNvSpPr>
          <p:nvPr>
            <p:ph type="title"/>
          </p:nvPr>
        </p:nvSpPr>
        <p:spPr/>
        <p:txBody>
          <a:bodyPr/>
          <a:lstStyle/>
          <a:p>
            <a:r>
              <a:rPr lang="en-US" dirty="0"/>
              <a:t>Conseils</a:t>
            </a:r>
          </a:p>
        </p:txBody>
      </p:sp>
      <p:sp>
        <p:nvSpPr>
          <p:cNvPr id="3" name="Content Placeholder 2">
            <a:extLst>
              <a:ext uri="{FF2B5EF4-FFF2-40B4-BE49-F238E27FC236}">
                <a16:creationId xmlns:a16="http://schemas.microsoft.com/office/drawing/2014/main" id="{68718FE6-FF1D-4E4A-A2E1-BEEDC271521C}"/>
              </a:ext>
            </a:extLst>
          </p:cNvPr>
          <p:cNvSpPr>
            <a:spLocks noGrp="1"/>
          </p:cNvSpPr>
          <p:nvPr>
            <p:ph idx="1"/>
          </p:nvPr>
        </p:nvSpPr>
        <p:spPr/>
        <p:txBody>
          <a:bodyPr>
            <a:normAutofit fontScale="85000" lnSpcReduction="10000"/>
          </a:bodyPr>
          <a:lstStyle/>
          <a:p>
            <a:pPr>
              <a:buFont typeface="Arial" panose="020B0604020202020204" pitchFamily="34" charset="0"/>
              <a:buChar char="•"/>
            </a:pPr>
            <a:r>
              <a:rPr lang="fr-FR" sz="2400" dirty="0"/>
              <a:t>Assurez-vous toujours de l'endroit où vous vous trouvez, c'est-à-dire de votre répertoire actuel.</a:t>
            </a:r>
          </a:p>
          <a:p>
            <a:pPr>
              <a:buFont typeface="Arial" panose="020B0604020202020204" pitchFamily="34" charset="0"/>
              <a:buChar char="•"/>
            </a:pPr>
            <a:r>
              <a:rPr lang="fr-FR" sz="2400" dirty="0"/>
              <a:t>L'endroit où vous vous trouvez détermine la manière dont vous pouvez vous déplacer</a:t>
            </a:r>
          </a:p>
          <a:p>
            <a:pPr>
              <a:buFont typeface="Arial" panose="020B0604020202020204" pitchFamily="34" charset="0"/>
              <a:buChar char="•"/>
            </a:pPr>
            <a:r>
              <a:rPr lang="fr-FR" sz="2400" dirty="0"/>
              <a:t>Savoir ce qui est un répertoire et ce qui est un fichier</a:t>
            </a:r>
          </a:p>
          <a:p>
            <a:pPr>
              <a:buFont typeface="Arial" panose="020B0604020202020204" pitchFamily="34" charset="0"/>
              <a:buChar char="•"/>
            </a:pPr>
            <a:r>
              <a:rPr lang="fr-FR" sz="2400" dirty="0"/>
              <a:t>Tout est sensible à la typographie (majuscule / minuscule)</a:t>
            </a:r>
          </a:p>
          <a:p>
            <a:pPr>
              <a:buFont typeface="Arial" panose="020B0604020202020204" pitchFamily="34" charset="0"/>
              <a:buChar char="•"/>
            </a:pPr>
            <a:r>
              <a:rPr lang="fr-FR" sz="2400" dirty="0"/>
              <a:t>Les espaces sont à la fois nécessaires et une erreur</a:t>
            </a:r>
          </a:p>
          <a:p>
            <a:pPr>
              <a:buFont typeface="Arial" panose="020B0604020202020204" pitchFamily="34" charset="0"/>
              <a:buChar char="•"/>
            </a:pPr>
            <a:r>
              <a:rPr lang="fr-FR" sz="2400" dirty="0"/>
              <a:t>La complétion avec tabulation (tab) est votre amie</a:t>
            </a:r>
          </a:p>
          <a:p>
            <a:pPr>
              <a:buFont typeface="Arial" panose="020B0604020202020204" pitchFamily="34" charset="0"/>
              <a:buChar char="•"/>
            </a:pPr>
            <a:r>
              <a:rPr lang="fr-FR" sz="2400" dirty="0"/>
              <a:t>Sachez quelle est la commande, quelle est l'option (s'il y en a) et quel est l'argument.</a:t>
            </a:r>
          </a:p>
          <a:p>
            <a:pPr>
              <a:buFont typeface="Arial" panose="020B0604020202020204" pitchFamily="34" charset="0"/>
              <a:buChar char="•"/>
            </a:pPr>
            <a:r>
              <a:rPr lang="fr-FR" sz="2400" dirty="0"/>
              <a:t>Utilisez la commande </a:t>
            </a:r>
            <a:r>
              <a:rPr lang="fr-FR" sz="2400" b="1" dirty="0" err="1"/>
              <a:t>clear</a:t>
            </a:r>
            <a:r>
              <a:rPr lang="fr-FR" sz="2400" dirty="0"/>
              <a:t> pour nettoyer la fenêtre de votre terminal lorsque les choses deviennent trop compliquées. Cela ne changera pas le répertoire dans lequel vous vous trouvez.</a:t>
            </a:r>
            <a:endParaRPr lang="en-US" sz="2400" dirty="0"/>
          </a:p>
        </p:txBody>
      </p:sp>
    </p:spTree>
    <p:extLst>
      <p:ext uri="{BB962C8B-B14F-4D97-AF65-F5344CB8AC3E}">
        <p14:creationId xmlns:p14="http://schemas.microsoft.com/office/powerpoint/2010/main" val="2920344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BF4A-C56E-4073-AFDE-E07C45E2A27E}"/>
              </a:ext>
            </a:extLst>
          </p:cNvPr>
          <p:cNvSpPr>
            <a:spLocks noGrp="1"/>
          </p:cNvSpPr>
          <p:nvPr>
            <p:ph type="title"/>
          </p:nvPr>
        </p:nvSpPr>
        <p:spPr/>
        <p:txBody>
          <a:bodyPr/>
          <a:lstStyle/>
          <a:p>
            <a:r>
              <a:rPr lang="en-US" dirty="0" err="1"/>
              <a:t>Commandes</a:t>
            </a:r>
            <a:endParaRPr lang="en-US" dirty="0"/>
          </a:p>
        </p:txBody>
      </p:sp>
      <p:sp>
        <p:nvSpPr>
          <p:cNvPr id="3" name="Content Placeholder 2">
            <a:extLst>
              <a:ext uri="{FF2B5EF4-FFF2-40B4-BE49-F238E27FC236}">
                <a16:creationId xmlns:a16="http://schemas.microsoft.com/office/drawing/2014/main" id="{275CD11A-C982-4DBA-B6CF-010CA4D4AA00}"/>
              </a:ext>
            </a:extLst>
          </p:cNvPr>
          <p:cNvSpPr>
            <a:spLocks noGrp="1"/>
          </p:cNvSpPr>
          <p:nvPr>
            <p:ph idx="1"/>
          </p:nvPr>
        </p:nvSpPr>
        <p:spPr>
          <a:xfrm>
            <a:off x="1097281" y="1845734"/>
            <a:ext cx="4087783" cy="4419984"/>
          </a:xfrm>
        </p:spPr>
        <p:txBody>
          <a:bodyPr>
            <a:normAutofit fontScale="77500" lnSpcReduction="20000"/>
          </a:bodyPr>
          <a:lstStyle/>
          <a:p>
            <a:pPr>
              <a:buFont typeface="Arial" panose="020B0604020202020204" pitchFamily="34" charset="0"/>
              <a:buChar char="•"/>
            </a:pPr>
            <a:r>
              <a:rPr lang="en-US" sz="2800" dirty="0" err="1"/>
              <a:t>Naviguer</a:t>
            </a:r>
            <a:r>
              <a:rPr lang="en-US" sz="2800" dirty="0"/>
              <a:t> entre les repertoires</a:t>
            </a:r>
          </a:p>
          <a:p>
            <a:pPr lvl="1">
              <a:buFont typeface="Arial" panose="020B0604020202020204" pitchFamily="34" charset="0"/>
              <a:buChar char="•"/>
            </a:pPr>
            <a:r>
              <a:rPr lang="fr-FR" sz="2200" dirty="0"/>
              <a:t>Imprimer le répertoire de travail (</a:t>
            </a:r>
            <a:r>
              <a:rPr lang="fr-FR" sz="2200" dirty="0" err="1"/>
              <a:t>pwd</a:t>
            </a:r>
            <a:r>
              <a:rPr lang="fr-FR" sz="2200" dirty="0"/>
              <a:t>)</a:t>
            </a:r>
          </a:p>
          <a:p>
            <a:pPr lvl="1">
              <a:buFont typeface="Arial" panose="020B0604020202020204" pitchFamily="34" charset="0"/>
              <a:buChar char="•"/>
            </a:pPr>
            <a:r>
              <a:rPr lang="en-US" sz="2400" dirty="0" err="1"/>
              <a:t>Liste</a:t>
            </a:r>
            <a:r>
              <a:rPr lang="en-US" sz="2400" dirty="0"/>
              <a:t> (ls)</a:t>
            </a:r>
          </a:p>
          <a:p>
            <a:pPr lvl="1">
              <a:buFont typeface="Arial" panose="020B0604020202020204" pitchFamily="34" charset="0"/>
              <a:buChar char="•"/>
            </a:pPr>
            <a:r>
              <a:rPr lang="en-US" sz="2400" dirty="0"/>
              <a:t>Changer de </a:t>
            </a:r>
            <a:r>
              <a:rPr lang="en-US" sz="2400" dirty="0" err="1"/>
              <a:t>répertoire</a:t>
            </a:r>
            <a:r>
              <a:rPr lang="en-US" sz="2400" dirty="0"/>
              <a:t> (cd)</a:t>
            </a:r>
            <a:endParaRPr lang="en-US" sz="2800" dirty="0"/>
          </a:p>
          <a:p>
            <a:pPr>
              <a:buFont typeface="Arial" panose="020B0604020202020204" pitchFamily="34" charset="0"/>
              <a:buChar char="•"/>
            </a:pPr>
            <a:r>
              <a:rPr lang="fr-FR" sz="3000" dirty="0"/>
              <a:t>Manipulation de fichiers et de répertoires</a:t>
            </a:r>
          </a:p>
          <a:p>
            <a:pPr lvl="1">
              <a:buFont typeface="Arial" panose="020B0604020202020204" pitchFamily="34" charset="0"/>
              <a:buChar char="•"/>
            </a:pPr>
            <a:r>
              <a:rPr lang="en-US" sz="2200" dirty="0" err="1"/>
              <a:t>Créer</a:t>
            </a:r>
            <a:r>
              <a:rPr lang="en-US" sz="2200" dirty="0"/>
              <a:t> un </a:t>
            </a:r>
            <a:r>
              <a:rPr lang="en-US" sz="2200" dirty="0" err="1"/>
              <a:t>répertoire</a:t>
            </a:r>
            <a:r>
              <a:rPr lang="en-US" sz="2200" dirty="0"/>
              <a:t> (</a:t>
            </a:r>
            <a:r>
              <a:rPr lang="en-US" sz="2200" dirty="0" err="1"/>
              <a:t>mkdir</a:t>
            </a:r>
            <a:r>
              <a:rPr lang="en-US" sz="2200" dirty="0"/>
              <a:t>)</a:t>
            </a:r>
          </a:p>
          <a:p>
            <a:pPr lvl="1">
              <a:buFont typeface="Arial" panose="020B0604020202020204" pitchFamily="34" charset="0"/>
              <a:buChar char="•"/>
            </a:pPr>
            <a:r>
              <a:rPr lang="fr-FR" sz="2400" dirty="0"/>
              <a:t>Créer un nouveau fichier vide (</a:t>
            </a:r>
            <a:r>
              <a:rPr lang="fr-FR" sz="2400" dirty="0" err="1"/>
              <a:t>touch</a:t>
            </a:r>
            <a:r>
              <a:rPr lang="fr-FR" sz="2400" dirty="0"/>
              <a:t>)</a:t>
            </a:r>
          </a:p>
          <a:p>
            <a:pPr lvl="1">
              <a:buFont typeface="Arial" panose="020B0604020202020204" pitchFamily="34" charset="0"/>
              <a:buChar char="•"/>
            </a:pPr>
            <a:r>
              <a:rPr lang="fr-FR" sz="2400" dirty="0"/>
              <a:t>Déplacer (mv)</a:t>
            </a:r>
          </a:p>
          <a:p>
            <a:pPr lvl="1">
              <a:buFont typeface="Arial" panose="020B0604020202020204" pitchFamily="34" charset="0"/>
              <a:buChar char="•"/>
            </a:pPr>
            <a:r>
              <a:rPr lang="fr-FR" sz="2400" dirty="0"/>
              <a:t>Copier (</a:t>
            </a:r>
            <a:r>
              <a:rPr lang="fr-FR" sz="2400" dirty="0" err="1"/>
              <a:t>cp</a:t>
            </a:r>
            <a:r>
              <a:rPr lang="fr-FR" sz="2400" dirty="0"/>
              <a:t>)</a:t>
            </a:r>
          </a:p>
          <a:p>
            <a:pPr lvl="1">
              <a:buFont typeface="Arial" panose="020B0604020202020204" pitchFamily="34" charset="0"/>
              <a:buChar char="•"/>
            </a:pPr>
            <a:r>
              <a:rPr lang="fr-FR" sz="2400" dirty="0"/>
              <a:t>Copie sécurisée (</a:t>
            </a:r>
            <a:r>
              <a:rPr lang="fr-FR" sz="2400" dirty="0" err="1"/>
              <a:t>scp</a:t>
            </a:r>
            <a:r>
              <a:rPr lang="fr-FR" sz="2400" dirty="0"/>
              <a:t>)</a:t>
            </a:r>
          </a:p>
          <a:p>
            <a:pPr lvl="1">
              <a:buFont typeface="Arial" panose="020B0604020202020204" pitchFamily="34" charset="0"/>
              <a:buChar char="•"/>
            </a:pPr>
            <a:r>
              <a:rPr lang="fr-FR" sz="2400" dirty="0"/>
              <a:t>Supprimer (</a:t>
            </a:r>
            <a:r>
              <a:rPr lang="fr-FR" sz="2400" dirty="0" err="1"/>
              <a:t>rm</a:t>
            </a:r>
            <a:r>
              <a:rPr lang="fr-FR" sz="2400" dirty="0"/>
              <a:t>)</a:t>
            </a:r>
          </a:p>
          <a:p>
            <a:pPr lvl="1">
              <a:buFont typeface="Arial" panose="020B0604020202020204" pitchFamily="34" charset="0"/>
              <a:buChar char="•"/>
            </a:pPr>
            <a:r>
              <a:rPr lang="fr-FR" sz="2400" b="1" dirty="0"/>
              <a:t>IL N'Y A PAS D'ANNULATION! (UNDO)</a:t>
            </a:r>
            <a:endParaRPr lang="en-US" sz="2400" b="1" dirty="0"/>
          </a:p>
        </p:txBody>
      </p:sp>
      <p:pic>
        <p:nvPicPr>
          <p:cNvPr id="9218" name="Picture 2" descr="Image result for basic linux commands">
            <a:extLst>
              <a:ext uri="{FF2B5EF4-FFF2-40B4-BE49-F238E27FC236}">
                <a16:creationId xmlns:a16="http://schemas.microsoft.com/office/drawing/2014/main" id="{FC2B27F7-BDA8-43D3-BC84-A03A230E2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5064" y="286603"/>
            <a:ext cx="6718053" cy="5832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437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F1EAF-6612-4958-870B-353880CF9565}"/>
              </a:ext>
            </a:extLst>
          </p:cNvPr>
          <p:cNvSpPr>
            <a:spLocks noGrp="1"/>
          </p:cNvSpPr>
          <p:nvPr>
            <p:ph type="title"/>
          </p:nvPr>
        </p:nvSpPr>
        <p:spPr/>
        <p:txBody>
          <a:bodyPr/>
          <a:lstStyle/>
          <a:p>
            <a:r>
              <a:rPr lang="fr-FR" dirty="0"/>
              <a:t>Pages du manuel - pratique avec ls</a:t>
            </a:r>
            <a:endParaRPr lang="en-US" dirty="0"/>
          </a:p>
        </p:txBody>
      </p:sp>
      <p:pic>
        <p:nvPicPr>
          <p:cNvPr id="8" name="Content Placeholder 7">
            <a:extLst>
              <a:ext uri="{FF2B5EF4-FFF2-40B4-BE49-F238E27FC236}">
                <a16:creationId xmlns:a16="http://schemas.microsoft.com/office/drawing/2014/main" id="{6CBC8E3B-788C-4787-9E1B-57B97803E44B}"/>
              </a:ext>
            </a:extLst>
          </p:cNvPr>
          <p:cNvPicPr>
            <a:picLocks noGrp="1" noChangeAspect="1"/>
          </p:cNvPicPr>
          <p:nvPr>
            <p:ph idx="1"/>
          </p:nvPr>
        </p:nvPicPr>
        <p:blipFill>
          <a:blip r:embed="rId2"/>
          <a:stretch>
            <a:fillRect/>
          </a:stretch>
        </p:blipFill>
        <p:spPr>
          <a:xfrm>
            <a:off x="2019173" y="1846263"/>
            <a:ext cx="8213979" cy="4022725"/>
          </a:xfrm>
          <a:prstGeom prst="rect">
            <a:avLst/>
          </a:prstGeom>
        </p:spPr>
      </p:pic>
    </p:spTree>
    <p:extLst>
      <p:ext uri="{BB962C8B-B14F-4D97-AF65-F5344CB8AC3E}">
        <p14:creationId xmlns:p14="http://schemas.microsoft.com/office/powerpoint/2010/main" val="4289165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7135-77A1-43B9-B3AF-DA38F95C475C}"/>
              </a:ext>
            </a:extLst>
          </p:cNvPr>
          <p:cNvSpPr>
            <a:spLocks noGrp="1"/>
          </p:cNvSpPr>
          <p:nvPr>
            <p:ph type="title"/>
          </p:nvPr>
        </p:nvSpPr>
        <p:spPr/>
        <p:txBody>
          <a:bodyPr/>
          <a:lstStyle/>
          <a:p>
            <a:r>
              <a:rPr lang="en-US" dirty="0" err="1"/>
              <a:t>Activités</a:t>
            </a:r>
            <a:endParaRPr lang="en-US" dirty="0"/>
          </a:p>
        </p:txBody>
      </p:sp>
      <p:sp>
        <p:nvSpPr>
          <p:cNvPr id="3" name="Content Placeholder 2">
            <a:extLst>
              <a:ext uri="{FF2B5EF4-FFF2-40B4-BE49-F238E27FC236}">
                <a16:creationId xmlns:a16="http://schemas.microsoft.com/office/drawing/2014/main" id="{7B94DEDC-438B-4368-BF52-428998F464FD}"/>
              </a:ext>
            </a:extLst>
          </p:cNvPr>
          <p:cNvSpPr>
            <a:spLocks noGrp="1"/>
          </p:cNvSpPr>
          <p:nvPr>
            <p:ph idx="1"/>
          </p:nvPr>
        </p:nvSpPr>
        <p:spPr/>
        <p:txBody>
          <a:bodyPr>
            <a:normAutofit/>
          </a:bodyPr>
          <a:lstStyle/>
          <a:p>
            <a:pPr>
              <a:buFont typeface="Arial" panose="020B0604020202020204" pitchFamily="34" charset="0"/>
              <a:buChar char="•"/>
            </a:pPr>
            <a:r>
              <a:rPr lang="fr-FR" dirty="0"/>
              <a:t>Utilisez les commandes </a:t>
            </a:r>
            <a:r>
              <a:rPr lang="fr-FR" b="1" u="sng" dirty="0"/>
              <a:t>cd</a:t>
            </a:r>
            <a:r>
              <a:rPr lang="fr-FR" dirty="0"/>
              <a:t> et </a:t>
            </a:r>
            <a:r>
              <a:rPr lang="fr-FR" b="1" u="sng" dirty="0"/>
              <a:t>ls</a:t>
            </a:r>
            <a:r>
              <a:rPr lang="fr-FR" dirty="0"/>
              <a:t> pour explorer les répertoires de votre système et leur contenu. Veillez à utiliser différents chemins relatifs et absolus. Endroits intéressants :</a:t>
            </a:r>
          </a:p>
          <a:p>
            <a:pPr>
              <a:buFont typeface="Arial" panose="020B0604020202020204" pitchFamily="34" charset="0"/>
              <a:buChar char="•"/>
            </a:pPr>
            <a:r>
              <a:rPr lang="fr-FR" dirty="0"/>
              <a:t>Accédez maintenant à votre répertoire « Documents » en utilisant 4 méthodes différentes.</a:t>
            </a:r>
          </a:p>
          <a:p>
            <a:pPr>
              <a:buFont typeface="Arial" panose="020B0604020202020204" pitchFamily="34" charset="0"/>
              <a:buChar char="•"/>
            </a:pPr>
            <a:r>
              <a:rPr lang="fr-FR" dirty="0"/>
              <a:t>Assurez-vous d'utiliser la complétion par tabulation (tab) lorsque vous saisissez vos chemins d'accès.</a:t>
            </a:r>
            <a:endParaRPr lang="en-US" dirty="0"/>
          </a:p>
        </p:txBody>
      </p:sp>
    </p:spTree>
    <p:extLst>
      <p:ext uri="{BB962C8B-B14F-4D97-AF65-F5344CB8AC3E}">
        <p14:creationId xmlns:p14="http://schemas.microsoft.com/office/powerpoint/2010/main" val="2057066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DCED9-90AA-47C5-93A5-2C26FC4FAA19}"/>
              </a:ext>
            </a:extLst>
          </p:cNvPr>
          <p:cNvSpPr>
            <a:spLocks noGrp="1"/>
          </p:cNvSpPr>
          <p:nvPr>
            <p:ph type="title"/>
          </p:nvPr>
        </p:nvSpPr>
        <p:spPr/>
        <p:txBody>
          <a:bodyPr/>
          <a:lstStyle/>
          <a:p>
            <a:r>
              <a:rPr lang="en-US" dirty="0"/>
              <a:t>Conseils sur les dossiers</a:t>
            </a:r>
          </a:p>
        </p:txBody>
      </p:sp>
      <p:sp>
        <p:nvSpPr>
          <p:cNvPr id="3" name="Content Placeholder 2">
            <a:extLst>
              <a:ext uri="{FF2B5EF4-FFF2-40B4-BE49-F238E27FC236}">
                <a16:creationId xmlns:a16="http://schemas.microsoft.com/office/drawing/2014/main" id="{AEB2E755-1640-4F6B-9C51-BDEA382B35FC}"/>
              </a:ext>
            </a:extLst>
          </p:cNvPr>
          <p:cNvSpPr>
            <a:spLocks noGrp="1"/>
          </p:cNvSpPr>
          <p:nvPr>
            <p:ph idx="1"/>
          </p:nvPr>
        </p:nvSpPr>
        <p:spPr>
          <a:xfrm>
            <a:off x="1097279" y="1845734"/>
            <a:ext cx="10058399" cy="4023360"/>
          </a:xfrm>
        </p:spPr>
        <p:txBody>
          <a:bodyPr>
            <a:normAutofit fontScale="92500" lnSpcReduction="20000"/>
          </a:bodyPr>
          <a:lstStyle/>
          <a:p>
            <a:r>
              <a:rPr lang="en-US" dirty="0"/>
              <a:t>Linux </a:t>
            </a:r>
            <a:r>
              <a:rPr lang="en-US" dirty="0" err="1"/>
              <a:t>est</a:t>
            </a:r>
            <a:r>
              <a:rPr lang="en-US" dirty="0"/>
              <a:t> sensible à la </a:t>
            </a:r>
            <a:r>
              <a:rPr lang="en-US" dirty="0" err="1"/>
              <a:t>typographie</a:t>
            </a:r>
            <a:r>
              <a:rPr lang="en-US" dirty="0"/>
              <a:t> (majuscule/minuscule).</a:t>
            </a:r>
          </a:p>
          <a:p>
            <a:pPr>
              <a:buFont typeface="Arial" panose="020B0604020202020204" pitchFamily="34" charset="0"/>
              <a:buChar char="•"/>
            </a:pPr>
            <a:r>
              <a:rPr lang="en-US" dirty="0"/>
              <a:t>Linux </a:t>
            </a:r>
            <a:r>
              <a:rPr lang="fr-FR" dirty="0"/>
              <a:t>autorise les espaces dans les noms de fichiers, mais la ligne de commande reconnaît les espaces pour séparer les éléments. Pour contourner ce problème, utilisez des guillemets simples.</a:t>
            </a:r>
            <a:endParaRPr lang="en-US" dirty="0"/>
          </a:p>
          <a:p>
            <a:pPr marL="0" indent="0">
              <a:buNone/>
            </a:pPr>
            <a:endParaRPr lang="en-US" dirty="0"/>
          </a:p>
          <a:p>
            <a:pPr marL="0" indent="0">
              <a:buNone/>
            </a:pPr>
            <a:endParaRPr lang="en-US" dirty="0"/>
          </a:p>
          <a:p>
            <a:pPr marL="0" indent="0">
              <a:buNone/>
            </a:pPr>
            <a:endParaRPr lang="en-US" dirty="0"/>
          </a:p>
          <a:p>
            <a:pPr>
              <a:buFont typeface="Arial" panose="020B0604020202020204" pitchFamily="34" charset="0"/>
              <a:buChar char="•"/>
            </a:pPr>
            <a:r>
              <a:rPr lang="en-US" dirty="0" err="1"/>
              <a:t>Vous</a:t>
            </a:r>
            <a:r>
              <a:rPr lang="en-US" dirty="0"/>
              <a:t> </a:t>
            </a:r>
            <a:r>
              <a:rPr lang="en-US" dirty="0" err="1"/>
              <a:t>pouvez</a:t>
            </a:r>
            <a:r>
              <a:rPr lang="en-US" dirty="0"/>
              <a:t> </a:t>
            </a:r>
            <a:r>
              <a:rPr lang="en-US" dirty="0" err="1"/>
              <a:t>utiliser</a:t>
            </a:r>
            <a:r>
              <a:rPr lang="en-US" dirty="0"/>
              <a:t> le </a:t>
            </a:r>
            <a:r>
              <a:rPr lang="en-US" b="1" dirty="0" err="1"/>
              <a:t>wc</a:t>
            </a:r>
            <a:r>
              <a:rPr lang="en-US" b="1" dirty="0"/>
              <a:t> –w &lt;</a:t>
            </a:r>
            <a:r>
              <a:rPr lang="en-US" b="1" dirty="0" err="1"/>
              <a:t>nomfichier</a:t>
            </a:r>
            <a:r>
              <a:rPr lang="en-US" b="1" dirty="0"/>
              <a:t>&gt;</a:t>
            </a:r>
            <a:r>
              <a:rPr lang="en-US" dirty="0"/>
              <a:t> </a:t>
            </a:r>
            <a:r>
              <a:rPr lang="fr-FR" dirty="0"/>
              <a:t>commande pour compter les mots dans un fichier</a:t>
            </a:r>
            <a:r>
              <a:rPr lang="en-US" dirty="0"/>
              <a:t>, or </a:t>
            </a:r>
            <a:r>
              <a:rPr lang="en-US" b="1" dirty="0" err="1"/>
              <a:t>wc</a:t>
            </a:r>
            <a:r>
              <a:rPr lang="en-US" b="1" dirty="0"/>
              <a:t> –l &lt; </a:t>
            </a:r>
            <a:r>
              <a:rPr lang="en-US" b="1" dirty="0" err="1"/>
              <a:t>nomfichier</a:t>
            </a:r>
            <a:r>
              <a:rPr lang="en-US" b="1" dirty="0"/>
              <a:t> &gt;</a:t>
            </a:r>
            <a:r>
              <a:rPr lang="en-US" dirty="0"/>
              <a:t> </a:t>
            </a:r>
            <a:r>
              <a:rPr lang="fr-FR" dirty="0"/>
              <a:t>option pour compter les lignes</a:t>
            </a:r>
            <a:r>
              <a:rPr lang="en-US" dirty="0"/>
              <a:t>. </a:t>
            </a:r>
          </a:p>
          <a:p>
            <a:pPr>
              <a:buFont typeface="Arial" panose="020B0604020202020204" pitchFamily="34" charset="0"/>
              <a:buChar char="•"/>
            </a:pPr>
            <a:r>
              <a:rPr lang="en-US" dirty="0"/>
              <a:t>Linux </a:t>
            </a:r>
            <a:r>
              <a:rPr lang="en-US" dirty="0" err="1"/>
              <a:t>n'a</a:t>
            </a:r>
            <a:r>
              <a:rPr lang="en-US" dirty="0"/>
              <a:t> pas </a:t>
            </a:r>
            <a:r>
              <a:rPr lang="en-US" dirty="0" err="1"/>
              <a:t>d'extension</a:t>
            </a:r>
            <a:r>
              <a:rPr lang="en-US" dirty="0"/>
              <a:t>.</a:t>
            </a:r>
          </a:p>
          <a:p>
            <a:pPr lvl="1">
              <a:buFont typeface="Arial" panose="020B0604020202020204" pitchFamily="34" charset="0"/>
              <a:buChar char="•"/>
            </a:pPr>
            <a:r>
              <a:rPr lang="fr-FR" dirty="0"/>
              <a:t>Vos fichiers sous Windows et Mac peuvent se terminer par .</a:t>
            </a:r>
            <a:r>
              <a:rPr lang="fr-FR" dirty="0" err="1"/>
              <a:t>pdf</a:t>
            </a:r>
            <a:r>
              <a:rPr lang="fr-FR" dirty="0"/>
              <a:t> ou .jpeg et il se peut que les fichiers ne s'ouvrent pas sans ces extensions.</a:t>
            </a:r>
          </a:p>
          <a:p>
            <a:pPr lvl="1">
              <a:buFont typeface="Arial" panose="020B0604020202020204" pitchFamily="34" charset="0"/>
              <a:buChar char="•"/>
            </a:pPr>
            <a:r>
              <a:rPr lang="fr-FR" dirty="0"/>
              <a:t>Ces extensions apparaîtront également sous Linux, mais elles ne sont pas nécessaires. Linux traite tous les fichiers de la même manière</a:t>
            </a:r>
            <a:r>
              <a:rPr lang="en-US" dirty="0"/>
              <a:t>.</a:t>
            </a:r>
          </a:p>
          <a:p>
            <a:pPr marL="201168" lvl="1" indent="0">
              <a:buNone/>
            </a:pPr>
            <a:endParaRPr lang="en-US" dirty="0"/>
          </a:p>
          <a:p>
            <a:pPr marL="201168" lvl="1" indent="0">
              <a:buNone/>
            </a:pPr>
            <a:endParaRPr lang="en-US" dirty="0"/>
          </a:p>
        </p:txBody>
      </p:sp>
      <p:pic>
        <p:nvPicPr>
          <p:cNvPr id="5" name="Picture 4">
            <a:extLst>
              <a:ext uri="{FF2B5EF4-FFF2-40B4-BE49-F238E27FC236}">
                <a16:creationId xmlns:a16="http://schemas.microsoft.com/office/drawing/2014/main" id="{1E804327-D5F9-4983-9036-1C09482385D7}"/>
              </a:ext>
            </a:extLst>
          </p:cNvPr>
          <p:cNvPicPr>
            <a:picLocks noChangeAspect="1"/>
          </p:cNvPicPr>
          <p:nvPr/>
        </p:nvPicPr>
        <p:blipFill>
          <a:blip r:embed="rId2"/>
          <a:stretch>
            <a:fillRect/>
          </a:stretch>
        </p:blipFill>
        <p:spPr>
          <a:xfrm>
            <a:off x="1236306" y="2612108"/>
            <a:ext cx="4133676" cy="1065811"/>
          </a:xfrm>
          <a:prstGeom prst="rect">
            <a:avLst/>
          </a:prstGeom>
        </p:spPr>
      </p:pic>
      <p:pic>
        <p:nvPicPr>
          <p:cNvPr id="4" name="Picture 3">
            <a:extLst>
              <a:ext uri="{FF2B5EF4-FFF2-40B4-BE49-F238E27FC236}">
                <a16:creationId xmlns:a16="http://schemas.microsoft.com/office/drawing/2014/main" id="{F9D85C1B-A2F9-CD49-BCEC-827074468F17}"/>
              </a:ext>
            </a:extLst>
          </p:cNvPr>
          <p:cNvPicPr>
            <a:picLocks noChangeAspect="1"/>
          </p:cNvPicPr>
          <p:nvPr/>
        </p:nvPicPr>
        <p:blipFill rotWithShape="1">
          <a:blip r:embed="rId3"/>
          <a:srcRect r="27479" b="82743"/>
          <a:stretch/>
        </p:blipFill>
        <p:spPr>
          <a:xfrm>
            <a:off x="5994400" y="2878277"/>
            <a:ext cx="5792887" cy="616763"/>
          </a:xfrm>
          <a:prstGeom prst="rect">
            <a:avLst/>
          </a:prstGeom>
        </p:spPr>
      </p:pic>
    </p:spTree>
    <p:extLst>
      <p:ext uri="{BB962C8B-B14F-4D97-AF65-F5344CB8AC3E}">
        <p14:creationId xmlns:p14="http://schemas.microsoft.com/office/powerpoint/2010/main" val="3616378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7159D-13A9-44E8-AE4E-5260C4EA77F5}"/>
              </a:ext>
            </a:extLst>
          </p:cNvPr>
          <p:cNvSpPr>
            <a:spLocks noGrp="1"/>
          </p:cNvSpPr>
          <p:nvPr>
            <p:ph type="title"/>
          </p:nvPr>
        </p:nvSpPr>
        <p:spPr>
          <a:xfrm>
            <a:off x="1097280" y="272535"/>
            <a:ext cx="10058400" cy="1450757"/>
          </a:xfrm>
        </p:spPr>
        <p:txBody>
          <a:bodyPr/>
          <a:lstStyle/>
          <a:p>
            <a:r>
              <a:rPr lang="en-ZA" dirty="0" err="1"/>
              <a:t>Commande</a:t>
            </a:r>
            <a:r>
              <a:rPr lang="en-ZA" dirty="0"/>
              <a:t> </a:t>
            </a:r>
            <a:r>
              <a:rPr lang="en-ZA" dirty="0" err="1"/>
              <a:t>wc</a:t>
            </a:r>
            <a:endParaRPr lang="en-ZA" dirty="0"/>
          </a:p>
        </p:txBody>
      </p:sp>
      <p:sp>
        <p:nvSpPr>
          <p:cNvPr id="3" name="Content Placeholder 2">
            <a:extLst>
              <a:ext uri="{FF2B5EF4-FFF2-40B4-BE49-F238E27FC236}">
                <a16:creationId xmlns:a16="http://schemas.microsoft.com/office/drawing/2014/main" id="{D6AA789F-7135-4E59-8340-2B901F8A2276}"/>
              </a:ext>
            </a:extLst>
          </p:cNvPr>
          <p:cNvSpPr>
            <a:spLocks noGrp="1"/>
          </p:cNvSpPr>
          <p:nvPr>
            <p:ph idx="1"/>
          </p:nvPr>
        </p:nvSpPr>
        <p:spPr>
          <a:xfrm>
            <a:off x="1097280" y="1845734"/>
            <a:ext cx="4998720" cy="4023360"/>
          </a:xfrm>
        </p:spPr>
        <p:txBody>
          <a:bodyPr>
            <a:normAutofit/>
          </a:bodyPr>
          <a:lstStyle/>
          <a:p>
            <a:pPr marL="0" indent="0">
              <a:buNone/>
            </a:pPr>
            <a:r>
              <a:rPr lang="en-GB" b="1" dirty="0"/>
              <a:t>	</a:t>
            </a:r>
            <a:r>
              <a:rPr lang="en-GB" b="1" dirty="0" err="1"/>
              <a:t>wc</a:t>
            </a:r>
            <a:r>
              <a:rPr lang="en-GB" b="1" dirty="0"/>
              <a:t>  [OPTION]  [FICHIER]</a:t>
            </a:r>
          </a:p>
          <a:p>
            <a:pPr>
              <a:buFont typeface="Arial" panose="020B0604020202020204" pitchFamily="34" charset="0"/>
              <a:buChar char="•"/>
            </a:pPr>
            <a:r>
              <a:rPr lang="en-GB" b="1" dirty="0"/>
              <a:t>OPTIONS:</a:t>
            </a:r>
          </a:p>
          <a:p>
            <a:pPr lvl="1">
              <a:buFont typeface="Arial" panose="020B0604020202020204" pitchFamily="34" charset="0"/>
              <a:buChar char="•"/>
            </a:pPr>
            <a:r>
              <a:rPr lang="en-GB" b="1" dirty="0"/>
              <a:t>-l : </a:t>
            </a:r>
            <a:r>
              <a:rPr lang="en-GB" b="1" dirty="0" err="1"/>
              <a:t>nombre</a:t>
            </a:r>
            <a:r>
              <a:rPr lang="en-GB" b="1" dirty="0"/>
              <a:t> de </a:t>
            </a:r>
            <a:r>
              <a:rPr lang="en-GB" b="1" dirty="0" err="1"/>
              <a:t>lignes</a:t>
            </a:r>
            <a:endParaRPr lang="en-GB" b="1" dirty="0"/>
          </a:p>
          <a:p>
            <a:pPr lvl="1">
              <a:buFont typeface="Arial" panose="020B0604020202020204" pitchFamily="34" charset="0"/>
              <a:buChar char="•"/>
            </a:pPr>
            <a:r>
              <a:rPr lang="en-GB" b="1" dirty="0"/>
              <a:t>-w : </a:t>
            </a:r>
            <a:r>
              <a:rPr lang="en-GB" b="1" dirty="0" err="1"/>
              <a:t>nombre</a:t>
            </a:r>
            <a:r>
              <a:rPr lang="en-GB" b="1" dirty="0"/>
              <a:t> de mots</a:t>
            </a:r>
          </a:p>
          <a:p>
            <a:pPr lvl="1">
              <a:buFont typeface="Arial" panose="020B0604020202020204" pitchFamily="34" charset="0"/>
              <a:buChar char="•"/>
            </a:pPr>
            <a:r>
              <a:rPr lang="en-GB" b="1" dirty="0"/>
              <a:t>-c : </a:t>
            </a:r>
            <a:r>
              <a:rPr lang="en-GB" b="1" dirty="0" err="1"/>
              <a:t>nombres</a:t>
            </a:r>
            <a:r>
              <a:rPr lang="en-GB" b="1" dirty="0"/>
              <a:t> de bytes</a:t>
            </a:r>
          </a:p>
          <a:p>
            <a:pPr lvl="1">
              <a:buFont typeface="Arial" panose="020B0604020202020204" pitchFamily="34" charset="0"/>
              <a:buChar char="•"/>
            </a:pPr>
            <a:r>
              <a:rPr lang="en-GB" b="1" dirty="0"/>
              <a:t>-m : </a:t>
            </a:r>
            <a:r>
              <a:rPr lang="en-GB" b="1" dirty="0" err="1"/>
              <a:t>nombre</a:t>
            </a:r>
            <a:r>
              <a:rPr lang="en-GB" b="1" dirty="0"/>
              <a:t> de </a:t>
            </a:r>
            <a:r>
              <a:rPr lang="en-GB" b="1" dirty="0" err="1"/>
              <a:t>caractères</a:t>
            </a:r>
            <a:endParaRPr lang="en-ZA" dirty="0"/>
          </a:p>
          <a:p>
            <a:endParaRPr lang="en-ZA" dirty="0"/>
          </a:p>
        </p:txBody>
      </p:sp>
      <p:pic>
        <p:nvPicPr>
          <p:cNvPr id="5" name="Picture 4">
            <a:extLst>
              <a:ext uri="{FF2B5EF4-FFF2-40B4-BE49-F238E27FC236}">
                <a16:creationId xmlns:a16="http://schemas.microsoft.com/office/drawing/2014/main" id="{2C6C1C8A-0845-2D4E-8666-0959A08AACCE}"/>
              </a:ext>
            </a:extLst>
          </p:cNvPr>
          <p:cNvPicPr>
            <a:picLocks noChangeAspect="1"/>
          </p:cNvPicPr>
          <p:nvPr/>
        </p:nvPicPr>
        <p:blipFill>
          <a:blip r:embed="rId2"/>
          <a:stretch>
            <a:fillRect/>
          </a:stretch>
        </p:blipFill>
        <p:spPr>
          <a:xfrm>
            <a:off x="6465863" y="1845734"/>
            <a:ext cx="5247861" cy="4023360"/>
          </a:xfrm>
          <a:prstGeom prst="rect">
            <a:avLst/>
          </a:prstGeom>
        </p:spPr>
      </p:pic>
    </p:spTree>
    <p:extLst>
      <p:ext uri="{BB962C8B-B14F-4D97-AF65-F5344CB8AC3E}">
        <p14:creationId xmlns:p14="http://schemas.microsoft.com/office/powerpoint/2010/main" val="78395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FAEA3-1D9F-4F1F-821B-EEDF2764C692}"/>
              </a:ext>
            </a:extLst>
          </p:cNvPr>
          <p:cNvSpPr>
            <a:spLocks noGrp="1"/>
          </p:cNvSpPr>
          <p:nvPr>
            <p:ph type="title"/>
          </p:nvPr>
        </p:nvSpPr>
        <p:spPr/>
        <p:txBody>
          <a:bodyPr/>
          <a:lstStyle/>
          <a:p>
            <a:r>
              <a:rPr lang="en-US" dirty="0"/>
              <a:t>À </a:t>
            </a:r>
            <a:r>
              <a:rPr lang="en-US" dirty="0" err="1"/>
              <a:t>votre</a:t>
            </a:r>
            <a:r>
              <a:rPr lang="en-US" dirty="0"/>
              <a:t> tour !</a:t>
            </a:r>
          </a:p>
        </p:txBody>
      </p:sp>
      <p:sp>
        <p:nvSpPr>
          <p:cNvPr id="3" name="Content Placeholder 2">
            <a:extLst>
              <a:ext uri="{FF2B5EF4-FFF2-40B4-BE49-F238E27FC236}">
                <a16:creationId xmlns:a16="http://schemas.microsoft.com/office/drawing/2014/main" id="{31BCEDF2-A2EC-4803-B905-085283D82745}"/>
              </a:ext>
            </a:extLst>
          </p:cNvPr>
          <p:cNvSpPr>
            <a:spLocks noGrp="1"/>
          </p:cNvSpPr>
          <p:nvPr>
            <p:ph idx="1"/>
          </p:nvPr>
        </p:nvSpPr>
        <p:spPr/>
        <p:txBody>
          <a:bodyPr>
            <a:normAutofit fontScale="92500" lnSpcReduction="10000"/>
          </a:bodyPr>
          <a:lstStyle/>
          <a:p>
            <a:pPr marL="457200" indent="-457200">
              <a:buFont typeface="+mj-lt"/>
              <a:buAutoNum type="arabicPeriod"/>
            </a:pPr>
            <a:r>
              <a:rPr lang="fr-FR" sz="2400" dirty="0"/>
              <a:t>Commencez par créer un répertoire dans votre répertoire personnel dans lequel vous ferez votre pratique. Naviguez vers l’intérieure de ce répertoire.</a:t>
            </a:r>
          </a:p>
          <a:p>
            <a:pPr marL="457200" indent="-457200">
              <a:buFont typeface="+mj-lt"/>
              <a:buAutoNum type="arabicPeriod"/>
            </a:pPr>
            <a:r>
              <a:rPr lang="fr-FR" sz="2400" dirty="0"/>
              <a:t>Dans ce répertoire, créez une série de fichiers et de répertoires (ainsi que des fichiers et des répertoires dans ces répertoires).</a:t>
            </a:r>
          </a:p>
          <a:p>
            <a:pPr marL="457200" indent="-457200">
              <a:buFont typeface="+mj-lt"/>
              <a:buAutoNum type="arabicPeriod"/>
            </a:pPr>
            <a:r>
              <a:rPr lang="fr-FR" sz="2400" dirty="0"/>
              <a:t>Renommez ensuite quelques-uns de ces fichiers et répertoires.</a:t>
            </a:r>
          </a:p>
          <a:p>
            <a:pPr marL="457200" indent="-457200">
              <a:buFont typeface="+mj-lt"/>
              <a:buAutoNum type="arabicPeriod"/>
            </a:pPr>
            <a:r>
              <a:rPr lang="fr-FR" sz="2400" dirty="0"/>
              <a:t>Supprimez l'un des répertoires contenant d'autres fichiers et répertoires.</a:t>
            </a:r>
          </a:p>
          <a:p>
            <a:pPr marL="457200" indent="-457200">
              <a:buFont typeface="+mj-lt"/>
              <a:buAutoNum type="arabicPeriod"/>
            </a:pPr>
            <a:r>
              <a:rPr lang="fr-FR" sz="2400" dirty="0"/>
              <a:t>Retournez dans votre répertoire personnel et copiez un fichier de l'un de vos sous-répertoires dans le répertoire initial que vous avez créé.</a:t>
            </a:r>
          </a:p>
          <a:p>
            <a:pPr marL="457200" indent="-457200">
              <a:buFont typeface="+mj-lt"/>
              <a:buAutoNum type="arabicPeriod"/>
            </a:pPr>
            <a:r>
              <a:rPr lang="fr-FR" sz="2400" dirty="0"/>
              <a:t>Déplacez ensuite ce fichier dans un autre répertoire.</a:t>
            </a:r>
          </a:p>
          <a:p>
            <a:pPr marL="457200" indent="-457200">
              <a:buFont typeface="+mj-lt"/>
              <a:buAutoNum type="arabicPeriod"/>
            </a:pPr>
            <a:r>
              <a:rPr lang="fr-FR" sz="2400" dirty="0"/>
              <a:t>Déplacez ensuite un fichier et renommez-le au passage.</a:t>
            </a:r>
          </a:p>
        </p:txBody>
      </p:sp>
    </p:spTree>
    <p:extLst>
      <p:ext uri="{BB962C8B-B14F-4D97-AF65-F5344CB8AC3E}">
        <p14:creationId xmlns:p14="http://schemas.microsoft.com/office/powerpoint/2010/main" val="1306956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8AE9E-8D5C-4D8C-AF16-2E74703135CE}"/>
              </a:ext>
            </a:extLst>
          </p:cNvPr>
          <p:cNvSpPr>
            <a:spLocks noGrp="1"/>
          </p:cNvSpPr>
          <p:nvPr>
            <p:ph type="title"/>
          </p:nvPr>
        </p:nvSpPr>
        <p:spPr/>
        <p:txBody>
          <a:bodyPr/>
          <a:lstStyle/>
          <a:p>
            <a:r>
              <a:rPr lang="en-US" dirty="0" err="1"/>
              <a:t>Editeur</a:t>
            </a:r>
            <a:r>
              <a:rPr lang="en-US" dirty="0"/>
              <a:t> de </a:t>
            </a:r>
            <a:r>
              <a:rPr lang="en-US" dirty="0" err="1"/>
              <a:t>texte</a:t>
            </a:r>
            <a:r>
              <a:rPr lang="en-US" dirty="0"/>
              <a:t> Vi</a:t>
            </a:r>
          </a:p>
        </p:txBody>
      </p:sp>
      <p:sp>
        <p:nvSpPr>
          <p:cNvPr id="3" name="Content Placeholder 2">
            <a:extLst>
              <a:ext uri="{FF2B5EF4-FFF2-40B4-BE49-F238E27FC236}">
                <a16:creationId xmlns:a16="http://schemas.microsoft.com/office/drawing/2014/main" id="{853CA71F-7807-4DCE-9EF5-E830DB8FEB6F}"/>
              </a:ext>
            </a:extLst>
          </p:cNvPr>
          <p:cNvSpPr>
            <a:spLocks noGrp="1"/>
          </p:cNvSpPr>
          <p:nvPr>
            <p:ph idx="1"/>
          </p:nvPr>
        </p:nvSpPr>
        <p:spPr>
          <a:xfrm>
            <a:off x="1097280" y="1845734"/>
            <a:ext cx="4513811" cy="4023360"/>
          </a:xfrm>
        </p:spPr>
        <p:txBody>
          <a:bodyPr/>
          <a:lstStyle/>
          <a:p>
            <a:pPr>
              <a:buFont typeface="Arial" panose="020B0604020202020204" pitchFamily="34" charset="0"/>
              <a:buChar char="•"/>
            </a:pPr>
            <a:r>
              <a:rPr lang="fr-FR" dirty="0"/>
              <a:t>Vi est l'éditeur de texte en ligne de commande par défaut dans Ubuntu. Comme le Notes de Windows ou </a:t>
            </a:r>
            <a:r>
              <a:rPr lang="fr-FR" dirty="0" err="1"/>
              <a:t>TextEdit</a:t>
            </a:r>
            <a:r>
              <a:rPr lang="fr-FR" dirty="0"/>
              <a:t> de Mac.</a:t>
            </a:r>
            <a:r>
              <a:rPr lang="en-US" dirty="0"/>
              <a:t>.</a:t>
            </a:r>
          </a:p>
          <a:p>
            <a:pPr>
              <a:buFont typeface="Arial" panose="020B0604020202020204" pitchFamily="34" charset="0"/>
              <a:buChar char="•"/>
            </a:pPr>
            <a:r>
              <a:rPr lang="fr-FR" dirty="0"/>
              <a:t>Il s'agit d'une ligne de commande, ce qui signifie qu'il n'y a pas de souris ! Clavier uniquement.</a:t>
            </a:r>
            <a:r>
              <a:rPr lang="en-US" dirty="0"/>
              <a:t>.</a:t>
            </a:r>
          </a:p>
          <a:p>
            <a:pPr>
              <a:buFont typeface="Arial" panose="020B0604020202020204" pitchFamily="34" charset="0"/>
              <a:buChar char="•"/>
            </a:pPr>
            <a:r>
              <a:rPr lang="fr-FR" dirty="0"/>
              <a:t>Deux modes : Commande et Insertion</a:t>
            </a:r>
          </a:p>
          <a:p>
            <a:pPr>
              <a:buFont typeface="Arial" panose="020B0604020202020204" pitchFamily="34" charset="0"/>
              <a:buChar char="•"/>
            </a:pPr>
            <a:r>
              <a:rPr lang="fr-FR" dirty="0"/>
              <a:t>Ouvrir un fichier (ou en créer un) avec la commande </a:t>
            </a:r>
            <a:r>
              <a:rPr lang="fr-FR" b="1" dirty="0"/>
              <a:t>vi &lt;nom du fichier&gt;.</a:t>
            </a:r>
            <a:endParaRPr lang="en-US" b="1" dirty="0"/>
          </a:p>
        </p:txBody>
      </p:sp>
      <p:pic>
        <p:nvPicPr>
          <p:cNvPr id="4" name="Picture 3">
            <a:extLst>
              <a:ext uri="{FF2B5EF4-FFF2-40B4-BE49-F238E27FC236}">
                <a16:creationId xmlns:a16="http://schemas.microsoft.com/office/drawing/2014/main" id="{BE3A2D7C-5B67-5D4F-8D0C-02F78B93BC43}"/>
              </a:ext>
            </a:extLst>
          </p:cNvPr>
          <p:cNvPicPr>
            <a:picLocks noChangeAspect="1"/>
          </p:cNvPicPr>
          <p:nvPr/>
        </p:nvPicPr>
        <p:blipFill>
          <a:blip r:embed="rId2"/>
          <a:stretch>
            <a:fillRect/>
          </a:stretch>
        </p:blipFill>
        <p:spPr>
          <a:xfrm>
            <a:off x="6580911" y="1845734"/>
            <a:ext cx="4298950" cy="4298950"/>
          </a:xfrm>
          <a:prstGeom prst="rect">
            <a:avLst/>
          </a:prstGeom>
        </p:spPr>
      </p:pic>
    </p:spTree>
    <p:extLst>
      <p:ext uri="{BB962C8B-B14F-4D97-AF65-F5344CB8AC3E}">
        <p14:creationId xmlns:p14="http://schemas.microsoft.com/office/powerpoint/2010/main" val="3578927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C94841-D3EB-4C27-8995-3FF4FEF62162}"/>
              </a:ext>
            </a:extLst>
          </p:cNvPr>
          <p:cNvSpPr>
            <a:spLocks noGrp="1"/>
          </p:cNvSpPr>
          <p:nvPr>
            <p:ph idx="1"/>
          </p:nvPr>
        </p:nvSpPr>
        <p:spPr>
          <a:xfrm>
            <a:off x="1097280" y="1918470"/>
            <a:ext cx="5386647" cy="4023360"/>
          </a:xfrm>
        </p:spPr>
        <p:txBody>
          <a:bodyPr>
            <a:normAutofit/>
          </a:bodyPr>
          <a:lstStyle/>
          <a:p>
            <a:pPr>
              <a:buFont typeface="Arial" panose="020B0604020202020204" pitchFamily="34" charset="0"/>
              <a:buChar char="•"/>
            </a:pPr>
            <a:r>
              <a:rPr lang="en-US" sz="2400" dirty="0" err="1"/>
              <a:t>Boîte</a:t>
            </a:r>
            <a:r>
              <a:rPr lang="en-US" sz="2400" dirty="0"/>
              <a:t> </a:t>
            </a:r>
            <a:r>
              <a:rPr lang="en-US" sz="2400" dirty="0" err="1"/>
              <a:t>virtuelle</a:t>
            </a:r>
            <a:endParaRPr lang="en-US" sz="2400" dirty="0"/>
          </a:p>
          <a:p>
            <a:pPr lvl="1">
              <a:buFont typeface="Arial" panose="020B0604020202020204" pitchFamily="34" charset="0"/>
              <a:buChar char="•"/>
            </a:pPr>
            <a:r>
              <a:rPr lang="fr-FR" sz="2000" dirty="0"/>
              <a:t>Création d'une VM (machine virtuelle) Ubuntu</a:t>
            </a:r>
          </a:p>
          <a:p>
            <a:pPr lvl="1">
              <a:buFont typeface="Arial" panose="020B0604020202020204" pitchFamily="34" charset="0"/>
              <a:buChar char="•"/>
            </a:pPr>
            <a:r>
              <a:rPr lang="en-GB" dirty="0">
                <a:hlinkClick r:id="rId2"/>
              </a:rPr>
              <a:t>https://www.wikihow.com/Install-Ubuntu-on-VirtualBox</a:t>
            </a:r>
            <a:endParaRPr lang="en-US" sz="2200" dirty="0"/>
          </a:p>
          <a:p>
            <a:pPr>
              <a:buFont typeface="Arial" panose="020B0604020202020204" pitchFamily="34" charset="0"/>
              <a:buChar char="•"/>
            </a:pPr>
            <a:r>
              <a:rPr lang="fr-FR" sz="2400" dirty="0"/>
              <a:t>Application Ubuntu sur Windows 10</a:t>
            </a:r>
            <a:endParaRPr lang="en-US" sz="2400" dirty="0"/>
          </a:p>
          <a:p>
            <a:endParaRPr lang="en-US" dirty="0"/>
          </a:p>
          <a:p>
            <a:endParaRPr lang="en-US" sz="2400" dirty="0"/>
          </a:p>
          <a:p>
            <a:pPr marL="0" indent="0">
              <a:buNone/>
            </a:pPr>
            <a:endParaRPr lang="en-US" sz="2400" dirty="0"/>
          </a:p>
        </p:txBody>
      </p:sp>
      <p:pic>
        <p:nvPicPr>
          <p:cNvPr id="3074" name="Picture 2" descr="Image result for putty">
            <a:extLst>
              <a:ext uri="{FF2B5EF4-FFF2-40B4-BE49-F238E27FC236}">
                <a16:creationId xmlns:a16="http://schemas.microsoft.com/office/drawing/2014/main" id="{EA077701-DC36-498A-919F-6401D1821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3774" y="2500745"/>
            <a:ext cx="3036743" cy="303674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C7B484E1-EDB0-FD59-1AAD-6855BBA3C3D4}"/>
              </a:ext>
            </a:extLst>
          </p:cNvPr>
          <p:cNvSpPr>
            <a:spLocks noGrp="1"/>
          </p:cNvSpPr>
          <p:nvPr>
            <p:ph type="title"/>
          </p:nvPr>
        </p:nvSpPr>
        <p:spPr>
          <a:xfrm>
            <a:off x="1097280" y="286603"/>
            <a:ext cx="10058400" cy="1450757"/>
          </a:xfrm>
        </p:spPr>
        <p:txBody>
          <a:bodyPr/>
          <a:lstStyle/>
          <a:p>
            <a:r>
              <a:rPr lang="fr-FR" dirty="0"/>
              <a:t>Utilisateurs de Windows ! Veuillez installer...</a:t>
            </a:r>
            <a:endParaRPr lang="en-US" dirty="0"/>
          </a:p>
        </p:txBody>
      </p:sp>
    </p:spTree>
    <p:extLst>
      <p:ext uri="{BB962C8B-B14F-4D97-AF65-F5344CB8AC3E}">
        <p14:creationId xmlns:p14="http://schemas.microsoft.com/office/powerpoint/2010/main" val="3051026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6220B8-4375-F340-9B25-E05C37ACEC25}"/>
              </a:ext>
            </a:extLst>
          </p:cNvPr>
          <p:cNvPicPr>
            <a:picLocks noChangeAspect="1"/>
          </p:cNvPicPr>
          <p:nvPr/>
        </p:nvPicPr>
        <p:blipFill rotWithShape="1">
          <a:blip r:embed="rId2"/>
          <a:srcRect l="71543" t="91451" r="10075" b="4559"/>
          <a:stretch/>
        </p:blipFill>
        <p:spPr>
          <a:xfrm>
            <a:off x="8611980" y="3668172"/>
            <a:ext cx="3117068" cy="478344"/>
          </a:xfrm>
          <a:prstGeom prst="rect">
            <a:avLst/>
          </a:prstGeom>
        </p:spPr>
      </p:pic>
      <p:pic>
        <p:nvPicPr>
          <p:cNvPr id="6" name="Picture 5">
            <a:extLst>
              <a:ext uri="{FF2B5EF4-FFF2-40B4-BE49-F238E27FC236}">
                <a16:creationId xmlns:a16="http://schemas.microsoft.com/office/drawing/2014/main" id="{28A8240E-E7AE-9449-8297-A1451F469D71}"/>
              </a:ext>
            </a:extLst>
          </p:cNvPr>
          <p:cNvPicPr>
            <a:picLocks noChangeAspect="1"/>
          </p:cNvPicPr>
          <p:nvPr/>
        </p:nvPicPr>
        <p:blipFill rotWithShape="1">
          <a:blip r:embed="rId2"/>
          <a:srcRect l="46672" t="91451" r="28767" b="4559"/>
          <a:stretch/>
        </p:blipFill>
        <p:spPr>
          <a:xfrm>
            <a:off x="7883447" y="3189828"/>
            <a:ext cx="4164884" cy="478344"/>
          </a:xfrm>
          <a:prstGeom prst="rect">
            <a:avLst/>
          </a:prstGeom>
        </p:spPr>
      </p:pic>
      <p:pic>
        <p:nvPicPr>
          <p:cNvPr id="3" name="Picture 2">
            <a:extLst>
              <a:ext uri="{FF2B5EF4-FFF2-40B4-BE49-F238E27FC236}">
                <a16:creationId xmlns:a16="http://schemas.microsoft.com/office/drawing/2014/main" id="{FDDC545D-0BDE-D445-826D-D09365C538D1}"/>
              </a:ext>
            </a:extLst>
          </p:cNvPr>
          <p:cNvPicPr>
            <a:picLocks noChangeAspect="1"/>
          </p:cNvPicPr>
          <p:nvPr/>
        </p:nvPicPr>
        <p:blipFill rotWithShape="1">
          <a:blip r:embed="rId2"/>
          <a:srcRect b="39854"/>
          <a:stretch/>
        </p:blipFill>
        <p:spPr>
          <a:xfrm>
            <a:off x="143668" y="2145648"/>
            <a:ext cx="8285437" cy="3523391"/>
          </a:xfrm>
          <a:prstGeom prst="rect">
            <a:avLst/>
          </a:prstGeom>
        </p:spPr>
      </p:pic>
      <p:sp>
        <p:nvSpPr>
          <p:cNvPr id="8" name="Title 1">
            <a:extLst>
              <a:ext uri="{FF2B5EF4-FFF2-40B4-BE49-F238E27FC236}">
                <a16:creationId xmlns:a16="http://schemas.microsoft.com/office/drawing/2014/main" id="{1D360F8E-DD71-8341-B528-5736AA719C56}"/>
              </a:ext>
            </a:extLst>
          </p:cNvPr>
          <p:cNvSpPr>
            <a:spLocks noGrp="1"/>
          </p:cNvSpPr>
          <p:nvPr>
            <p:ph type="title"/>
          </p:nvPr>
        </p:nvSpPr>
        <p:spPr>
          <a:xfrm>
            <a:off x="1097280" y="286603"/>
            <a:ext cx="10058400" cy="1450757"/>
          </a:xfrm>
        </p:spPr>
        <p:txBody>
          <a:bodyPr/>
          <a:lstStyle/>
          <a:p>
            <a:r>
              <a:rPr lang="en-US" dirty="0" err="1"/>
              <a:t>Editeur</a:t>
            </a:r>
            <a:r>
              <a:rPr lang="en-US" dirty="0"/>
              <a:t> de </a:t>
            </a:r>
            <a:r>
              <a:rPr lang="en-US" dirty="0" err="1"/>
              <a:t>texte</a:t>
            </a:r>
            <a:r>
              <a:rPr lang="en-US" dirty="0"/>
              <a:t> Vi</a:t>
            </a:r>
          </a:p>
        </p:txBody>
      </p:sp>
    </p:spTree>
    <p:extLst>
      <p:ext uri="{BB962C8B-B14F-4D97-AF65-F5344CB8AC3E}">
        <p14:creationId xmlns:p14="http://schemas.microsoft.com/office/powerpoint/2010/main" val="2966552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8AE9E-8D5C-4D8C-AF16-2E74703135CE}"/>
              </a:ext>
            </a:extLst>
          </p:cNvPr>
          <p:cNvSpPr>
            <a:spLocks noGrp="1"/>
          </p:cNvSpPr>
          <p:nvPr>
            <p:ph type="title"/>
          </p:nvPr>
        </p:nvSpPr>
        <p:spPr>
          <a:xfrm>
            <a:off x="1097280" y="174163"/>
            <a:ext cx="10058400" cy="1481018"/>
          </a:xfrm>
        </p:spPr>
        <p:txBody>
          <a:bodyPr/>
          <a:lstStyle/>
          <a:p>
            <a:r>
              <a:rPr lang="en-US" dirty="0" err="1"/>
              <a:t>Editeur</a:t>
            </a:r>
            <a:r>
              <a:rPr lang="en-US" dirty="0"/>
              <a:t> de </a:t>
            </a:r>
            <a:r>
              <a:rPr lang="en-US" dirty="0" err="1"/>
              <a:t>texte</a:t>
            </a:r>
            <a:r>
              <a:rPr lang="en-US" dirty="0"/>
              <a:t> Vi</a:t>
            </a:r>
          </a:p>
        </p:txBody>
      </p:sp>
      <p:sp>
        <p:nvSpPr>
          <p:cNvPr id="3" name="Content Placeholder 2">
            <a:extLst>
              <a:ext uri="{FF2B5EF4-FFF2-40B4-BE49-F238E27FC236}">
                <a16:creationId xmlns:a16="http://schemas.microsoft.com/office/drawing/2014/main" id="{853CA71F-7807-4DCE-9EF5-E830DB8FEB6F}"/>
              </a:ext>
            </a:extLst>
          </p:cNvPr>
          <p:cNvSpPr>
            <a:spLocks noGrp="1"/>
          </p:cNvSpPr>
          <p:nvPr>
            <p:ph idx="1"/>
          </p:nvPr>
        </p:nvSpPr>
        <p:spPr>
          <a:xfrm>
            <a:off x="1097280" y="1741561"/>
            <a:ext cx="4998720" cy="4826530"/>
          </a:xfrm>
        </p:spPr>
        <p:txBody>
          <a:bodyPr>
            <a:normAutofit fontScale="85000" lnSpcReduction="20000"/>
          </a:bodyPr>
          <a:lstStyle/>
          <a:p>
            <a:pPr marL="0" indent="0">
              <a:buNone/>
            </a:pPr>
            <a:r>
              <a:rPr lang="en-US" sz="4200" dirty="0"/>
              <a:t>On </a:t>
            </a:r>
            <a:r>
              <a:rPr lang="en-US" sz="4200" dirty="0" err="1"/>
              <a:t>essaie</a:t>
            </a:r>
            <a:r>
              <a:rPr lang="en-US" sz="4200" dirty="0"/>
              <a:t> !</a:t>
            </a:r>
          </a:p>
          <a:p>
            <a:pPr>
              <a:buFont typeface="Arial" panose="020B0604020202020204" pitchFamily="34" charset="0"/>
              <a:buChar char="•"/>
            </a:pPr>
            <a:r>
              <a:rPr lang="en-US" sz="2800" dirty="0" err="1"/>
              <a:t>Créer</a:t>
            </a:r>
            <a:r>
              <a:rPr lang="en-US" sz="2800" dirty="0"/>
              <a:t> un </a:t>
            </a:r>
            <a:r>
              <a:rPr lang="en-US" sz="2800" dirty="0" err="1"/>
              <a:t>fichier</a:t>
            </a:r>
            <a:r>
              <a:rPr lang="en-US" sz="2800" dirty="0"/>
              <a:t> &lt;text_file.txt&gt;</a:t>
            </a:r>
          </a:p>
          <a:p>
            <a:pPr marL="201168" lvl="1" indent="0">
              <a:buNone/>
            </a:pPr>
            <a:r>
              <a:rPr lang="en-US" sz="2600" dirty="0"/>
              <a:t>	</a:t>
            </a:r>
            <a:r>
              <a:rPr lang="en-US" sz="1600" dirty="0"/>
              <a:t>vi </a:t>
            </a:r>
            <a:r>
              <a:rPr lang="en-US" sz="1600" dirty="0" err="1"/>
              <a:t>text_file.txt</a:t>
            </a:r>
            <a:endParaRPr lang="en-US" sz="1600" dirty="0"/>
          </a:p>
          <a:p>
            <a:pPr>
              <a:buFont typeface="Arial" panose="020B0604020202020204" pitchFamily="34" charset="0"/>
              <a:buChar char="•"/>
            </a:pPr>
            <a:r>
              <a:rPr lang="fr-FR" sz="2800" dirty="0"/>
              <a:t>Modifier le fichier</a:t>
            </a:r>
          </a:p>
          <a:p>
            <a:pPr marL="0" indent="0">
              <a:lnSpc>
                <a:spcPct val="20000"/>
              </a:lnSpc>
              <a:buNone/>
            </a:pPr>
            <a:r>
              <a:rPr lang="fr-FR" sz="2800" dirty="0"/>
              <a:t>	</a:t>
            </a:r>
            <a:r>
              <a:rPr lang="fr-FR" sz="2100" dirty="0"/>
              <a:t>appuyez sur ‘i’</a:t>
            </a:r>
          </a:p>
          <a:p>
            <a:pPr marL="0" indent="0">
              <a:lnSpc>
                <a:spcPct val="20000"/>
              </a:lnSpc>
              <a:buNone/>
            </a:pPr>
            <a:r>
              <a:rPr lang="fr-FR" sz="2100" dirty="0"/>
              <a:t>	commencer à taper...</a:t>
            </a:r>
            <a:endParaRPr lang="en-US" sz="1600" dirty="0"/>
          </a:p>
          <a:p>
            <a:pPr>
              <a:buFont typeface="Arial" panose="020B0604020202020204" pitchFamily="34" charset="0"/>
              <a:buChar char="•"/>
            </a:pPr>
            <a:r>
              <a:rPr lang="fr-FR" sz="2800" dirty="0"/>
              <a:t>Enregistrer et fermer le fichier</a:t>
            </a:r>
          </a:p>
          <a:p>
            <a:pPr marL="0" indent="0">
              <a:spcBef>
                <a:spcPts val="0"/>
              </a:spcBef>
              <a:buNone/>
            </a:pPr>
            <a:r>
              <a:rPr lang="fr-FR" sz="2800" dirty="0"/>
              <a:t>	</a:t>
            </a:r>
            <a:r>
              <a:rPr lang="fr-FR" sz="1900" dirty="0"/>
              <a:t>appuyez sur ESC</a:t>
            </a:r>
          </a:p>
          <a:p>
            <a:pPr marL="0" indent="0">
              <a:spcBef>
                <a:spcPts val="0"/>
              </a:spcBef>
              <a:buNone/>
            </a:pPr>
            <a:r>
              <a:rPr lang="fr-FR" sz="1900" dirty="0"/>
              <a:t>	appuyez sur ':' , 'w' , ENTER</a:t>
            </a:r>
          </a:p>
          <a:p>
            <a:pPr marL="0" indent="0">
              <a:spcBef>
                <a:spcPts val="0"/>
              </a:spcBef>
              <a:buNone/>
            </a:pPr>
            <a:r>
              <a:rPr lang="fr-FR" sz="1900" dirty="0"/>
              <a:t>	appuyez sur ':' , 'q' , ENTER</a:t>
            </a:r>
            <a:endParaRPr lang="en-US" sz="1400" dirty="0"/>
          </a:p>
          <a:p>
            <a:pPr>
              <a:buFont typeface="Arial" panose="020B0604020202020204" pitchFamily="34" charset="0"/>
              <a:buChar char="•"/>
            </a:pPr>
            <a:r>
              <a:rPr lang="en-US" sz="2800" dirty="0" err="1"/>
              <a:t>Rouvrir</a:t>
            </a:r>
            <a:r>
              <a:rPr lang="en-US" sz="2800" dirty="0"/>
              <a:t> le </a:t>
            </a:r>
            <a:r>
              <a:rPr lang="en-US" sz="2800" dirty="0" err="1"/>
              <a:t>fichier</a:t>
            </a:r>
            <a:endParaRPr lang="en-US" sz="2800" dirty="0"/>
          </a:p>
          <a:p>
            <a:pPr marL="0" indent="0">
              <a:lnSpc>
                <a:spcPct val="20000"/>
              </a:lnSpc>
              <a:buNone/>
            </a:pPr>
            <a:r>
              <a:rPr lang="en-US" sz="2200" dirty="0"/>
              <a:t>	</a:t>
            </a:r>
            <a:r>
              <a:rPr lang="en-US" sz="1600" dirty="0"/>
              <a:t>vi text_file.txt</a:t>
            </a:r>
          </a:p>
          <a:p>
            <a:pPr>
              <a:buFont typeface="Arial" panose="020B0604020202020204" pitchFamily="34" charset="0"/>
              <a:buChar char="•"/>
            </a:pPr>
            <a:r>
              <a:rPr lang="fr-FR" sz="2800" dirty="0"/>
              <a:t>Modifier le fichier</a:t>
            </a:r>
          </a:p>
          <a:p>
            <a:pPr marL="0" indent="0">
              <a:lnSpc>
                <a:spcPct val="20000"/>
              </a:lnSpc>
              <a:buNone/>
            </a:pPr>
            <a:r>
              <a:rPr lang="fr-FR" sz="2800" dirty="0"/>
              <a:t>	</a:t>
            </a:r>
            <a:r>
              <a:rPr lang="fr-FR" sz="2100" dirty="0"/>
              <a:t>appuyez sur 'i’</a:t>
            </a:r>
          </a:p>
          <a:p>
            <a:pPr marL="0" indent="0">
              <a:lnSpc>
                <a:spcPct val="20000"/>
              </a:lnSpc>
              <a:buNone/>
            </a:pPr>
            <a:r>
              <a:rPr lang="fr-FR" sz="2100" dirty="0"/>
              <a:t>	commencer à taper...</a:t>
            </a:r>
            <a:endParaRPr lang="en-US" sz="2100" dirty="0"/>
          </a:p>
        </p:txBody>
      </p:sp>
      <p:pic>
        <p:nvPicPr>
          <p:cNvPr id="4" name="Picture 3">
            <a:extLst>
              <a:ext uri="{FF2B5EF4-FFF2-40B4-BE49-F238E27FC236}">
                <a16:creationId xmlns:a16="http://schemas.microsoft.com/office/drawing/2014/main" id="{BE3A2D7C-5B67-5D4F-8D0C-02F78B93BC43}"/>
              </a:ext>
            </a:extLst>
          </p:cNvPr>
          <p:cNvPicPr>
            <a:picLocks noChangeAspect="1"/>
          </p:cNvPicPr>
          <p:nvPr/>
        </p:nvPicPr>
        <p:blipFill>
          <a:blip r:embed="rId2"/>
          <a:stretch>
            <a:fillRect/>
          </a:stretch>
        </p:blipFill>
        <p:spPr>
          <a:xfrm>
            <a:off x="6580911" y="1845734"/>
            <a:ext cx="4298950" cy="4298950"/>
          </a:xfrm>
          <a:prstGeom prst="rect">
            <a:avLst/>
          </a:prstGeom>
        </p:spPr>
      </p:pic>
    </p:spTree>
    <p:extLst>
      <p:ext uri="{BB962C8B-B14F-4D97-AF65-F5344CB8AC3E}">
        <p14:creationId xmlns:p14="http://schemas.microsoft.com/office/powerpoint/2010/main" val="1156369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7159D-13A9-44E8-AE4E-5260C4EA77F5}"/>
              </a:ext>
            </a:extLst>
          </p:cNvPr>
          <p:cNvSpPr>
            <a:spLocks noGrp="1"/>
          </p:cNvSpPr>
          <p:nvPr>
            <p:ph type="title"/>
          </p:nvPr>
        </p:nvSpPr>
        <p:spPr>
          <a:xfrm>
            <a:off x="1097280" y="272535"/>
            <a:ext cx="10058400" cy="1450757"/>
          </a:xfrm>
        </p:spPr>
        <p:txBody>
          <a:bodyPr/>
          <a:lstStyle/>
          <a:p>
            <a:r>
              <a:rPr lang="en-ZA" dirty="0"/>
              <a:t>Pipe &amp; Redirect</a:t>
            </a:r>
          </a:p>
        </p:txBody>
      </p:sp>
      <p:sp>
        <p:nvSpPr>
          <p:cNvPr id="3" name="Content Placeholder 2">
            <a:extLst>
              <a:ext uri="{FF2B5EF4-FFF2-40B4-BE49-F238E27FC236}">
                <a16:creationId xmlns:a16="http://schemas.microsoft.com/office/drawing/2014/main" id="{D6AA789F-7135-4E59-8340-2B901F8A2276}"/>
              </a:ext>
            </a:extLst>
          </p:cNvPr>
          <p:cNvSpPr>
            <a:spLocks noGrp="1"/>
          </p:cNvSpPr>
          <p:nvPr>
            <p:ph idx="1"/>
          </p:nvPr>
        </p:nvSpPr>
        <p:spPr>
          <a:xfrm>
            <a:off x="1097280" y="1845734"/>
            <a:ext cx="4998720" cy="4023360"/>
          </a:xfrm>
        </p:spPr>
        <p:txBody>
          <a:bodyPr>
            <a:normAutofit fontScale="92500" lnSpcReduction="20000"/>
          </a:bodyPr>
          <a:lstStyle/>
          <a:p>
            <a:pPr>
              <a:buFont typeface="Arial" panose="020B0604020202020204" pitchFamily="34" charset="0"/>
              <a:buChar char="•"/>
            </a:pPr>
            <a:r>
              <a:rPr lang="en-ZA" dirty="0"/>
              <a:t>Le </a:t>
            </a:r>
            <a:r>
              <a:rPr lang="en-ZA" b="1" dirty="0"/>
              <a:t>Pipe</a:t>
            </a:r>
            <a:r>
              <a:rPr lang="en-ZA" dirty="0"/>
              <a:t> </a:t>
            </a:r>
            <a:r>
              <a:rPr lang="en-ZA" dirty="0" err="1"/>
              <a:t>est</a:t>
            </a:r>
            <a:r>
              <a:rPr lang="en-ZA" dirty="0"/>
              <a:t> </a:t>
            </a:r>
            <a:r>
              <a:rPr lang="en-ZA" dirty="0" err="1"/>
              <a:t>une</a:t>
            </a:r>
            <a:r>
              <a:rPr lang="en-ZA" dirty="0"/>
              <a:t> </a:t>
            </a:r>
            <a:r>
              <a:rPr lang="en-ZA" dirty="0" err="1"/>
              <a:t>commande</a:t>
            </a:r>
            <a:r>
              <a:rPr lang="en-ZA" dirty="0"/>
              <a:t> de Linux qui </a:t>
            </a:r>
            <a:r>
              <a:rPr lang="en-ZA" dirty="0" err="1"/>
              <a:t>vous</a:t>
            </a:r>
            <a:r>
              <a:rPr lang="en-ZA" dirty="0"/>
              <a:t> </a:t>
            </a:r>
            <a:r>
              <a:rPr lang="en-ZA" dirty="0" err="1"/>
              <a:t>permet</a:t>
            </a:r>
            <a:r>
              <a:rPr lang="en-ZA" dirty="0"/>
              <a:t> </a:t>
            </a:r>
            <a:r>
              <a:rPr lang="en-ZA" dirty="0" err="1"/>
              <a:t>d'utiliser</a:t>
            </a:r>
            <a:r>
              <a:rPr lang="en-ZA" dirty="0"/>
              <a:t> deux </a:t>
            </a:r>
            <a:r>
              <a:rPr lang="en-ZA" dirty="0" err="1"/>
              <a:t>commandes</a:t>
            </a:r>
            <a:r>
              <a:rPr lang="en-ZA" dirty="0"/>
              <a:t> </a:t>
            </a:r>
            <a:r>
              <a:rPr lang="en-ZA" dirty="0" err="1"/>
              <a:t>ou</a:t>
            </a:r>
            <a:r>
              <a:rPr lang="en-ZA" dirty="0"/>
              <a:t> plus </a:t>
            </a:r>
            <a:r>
              <a:rPr lang="en-ZA" dirty="0" err="1"/>
              <a:t>en</a:t>
            </a:r>
            <a:r>
              <a:rPr lang="en-ZA" dirty="0"/>
              <a:t> </a:t>
            </a:r>
            <a:r>
              <a:rPr lang="en-ZA" dirty="0" err="1"/>
              <a:t>même</a:t>
            </a:r>
            <a:r>
              <a:rPr lang="en-ZA" dirty="0"/>
              <a:t> temps et de les </a:t>
            </a:r>
            <a:r>
              <a:rPr lang="en-ZA" dirty="0" err="1"/>
              <a:t>exécuter</a:t>
            </a:r>
            <a:r>
              <a:rPr lang="en-ZA" dirty="0"/>
              <a:t> </a:t>
            </a:r>
            <a:r>
              <a:rPr lang="en-ZA" dirty="0" err="1"/>
              <a:t>consécutivement</a:t>
            </a:r>
            <a:r>
              <a:rPr lang="en-ZA" dirty="0"/>
              <a:t>. </a:t>
            </a:r>
          </a:p>
          <a:p>
            <a:pPr lvl="1">
              <a:buFont typeface="Arial" panose="020B0604020202020204" pitchFamily="34" charset="0"/>
              <a:buChar char="•"/>
            </a:pPr>
            <a:r>
              <a:rPr lang="en-ZA" dirty="0"/>
              <a:t>La sortie de </a:t>
            </a:r>
            <a:r>
              <a:rPr lang="en-ZA" dirty="0" err="1"/>
              <a:t>chaque</a:t>
            </a:r>
            <a:r>
              <a:rPr lang="en-ZA" dirty="0"/>
              <a:t> </a:t>
            </a:r>
            <a:r>
              <a:rPr lang="en-ZA" dirty="0" err="1"/>
              <a:t>commande</a:t>
            </a:r>
            <a:r>
              <a:rPr lang="en-ZA" dirty="0"/>
              <a:t> </a:t>
            </a:r>
            <a:r>
              <a:rPr lang="en-ZA" dirty="0" err="1"/>
              <a:t>sert</a:t>
            </a:r>
            <a:r>
              <a:rPr lang="en-ZA" dirty="0"/>
              <a:t> </a:t>
            </a:r>
            <a:r>
              <a:rPr lang="en-ZA" dirty="0" err="1"/>
              <a:t>d'entrée</a:t>
            </a:r>
            <a:r>
              <a:rPr lang="en-ZA" dirty="0"/>
              <a:t> </a:t>
            </a:r>
            <a:r>
              <a:rPr lang="en-ZA" dirty="0" err="1"/>
              <a:t>à</a:t>
            </a:r>
            <a:r>
              <a:rPr lang="en-ZA" dirty="0"/>
              <a:t> la </a:t>
            </a:r>
            <a:r>
              <a:rPr lang="en-ZA" dirty="0" err="1"/>
              <a:t>commande</a:t>
            </a:r>
            <a:r>
              <a:rPr lang="en-ZA" dirty="0"/>
              <a:t> </a:t>
            </a:r>
            <a:r>
              <a:rPr lang="en-ZA" dirty="0" err="1"/>
              <a:t>suivante</a:t>
            </a:r>
            <a:r>
              <a:rPr lang="en-ZA" dirty="0"/>
              <a:t>.</a:t>
            </a:r>
          </a:p>
          <a:p>
            <a:pPr lvl="1">
              <a:buFont typeface="Arial" panose="020B0604020202020204" pitchFamily="34" charset="0"/>
              <a:buChar char="•"/>
            </a:pPr>
            <a:r>
              <a:rPr lang="en-ZA" dirty="0"/>
              <a:t>Le </a:t>
            </a:r>
            <a:r>
              <a:rPr lang="en-ZA" dirty="0" err="1"/>
              <a:t>symbole</a:t>
            </a:r>
            <a:r>
              <a:rPr lang="en-ZA" dirty="0"/>
              <a:t> "|" </a:t>
            </a:r>
            <a:r>
              <a:rPr lang="en-ZA" dirty="0" err="1"/>
              <a:t>indique</a:t>
            </a:r>
            <a:r>
              <a:rPr lang="en-ZA" dirty="0"/>
              <a:t> un </a:t>
            </a:r>
            <a:r>
              <a:rPr lang="en-ZA" b="1" dirty="0"/>
              <a:t>Pipe</a:t>
            </a:r>
            <a:r>
              <a:rPr lang="en-ZA" dirty="0"/>
              <a:t>.</a:t>
            </a:r>
          </a:p>
          <a:p>
            <a:pPr lvl="1">
              <a:buFont typeface="Arial" panose="020B0604020202020204" pitchFamily="34" charset="0"/>
              <a:buChar char="•"/>
            </a:pPr>
            <a:r>
              <a:rPr lang="en-ZA" dirty="0"/>
              <a:t>La </a:t>
            </a:r>
            <a:r>
              <a:rPr lang="en-ZA" dirty="0" err="1"/>
              <a:t>commande</a:t>
            </a:r>
            <a:r>
              <a:rPr lang="en-ZA" dirty="0"/>
              <a:t> </a:t>
            </a:r>
            <a:r>
              <a:rPr lang="en-ZA" b="1" dirty="0"/>
              <a:t>Redirect</a:t>
            </a:r>
            <a:r>
              <a:rPr lang="en-ZA" dirty="0"/>
              <a:t> </a:t>
            </a:r>
            <a:r>
              <a:rPr lang="en-ZA" dirty="0" err="1"/>
              <a:t>vous</a:t>
            </a:r>
            <a:r>
              <a:rPr lang="en-ZA" dirty="0"/>
              <a:t> </a:t>
            </a:r>
            <a:r>
              <a:rPr lang="en-ZA" dirty="0" err="1"/>
              <a:t>permet</a:t>
            </a:r>
            <a:r>
              <a:rPr lang="en-ZA" dirty="0"/>
              <a:t> </a:t>
            </a:r>
            <a:r>
              <a:rPr lang="en-ZA" dirty="0" err="1"/>
              <a:t>d'écrire</a:t>
            </a:r>
            <a:r>
              <a:rPr lang="en-ZA" dirty="0"/>
              <a:t> la sortie </a:t>
            </a:r>
            <a:r>
              <a:rPr lang="en-ZA" dirty="0" err="1"/>
              <a:t>d'une</a:t>
            </a:r>
            <a:r>
              <a:rPr lang="en-ZA" dirty="0"/>
              <a:t> </a:t>
            </a:r>
            <a:r>
              <a:rPr lang="en-ZA" dirty="0" err="1"/>
              <a:t>commande</a:t>
            </a:r>
            <a:r>
              <a:rPr lang="en-ZA" dirty="0"/>
              <a:t> dans un </a:t>
            </a:r>
            <a:r>
              <a:rPr lang="en-ZA" dirty="0" err="1"/>
              <a:t>fichier</a:t>
            </a:r>
            <a:r>
              <a:rPr lang="en-ZA" dirty="0"/>
              <a:t> </a:t>
            </a:r>
            <a:r>
              <a:rPr lang="en-ZA" dirty="0" err="1"/>
              <a:t>plutôt</a:t>
            </a:r>
            <a:r>
              <a:rPr lang="en-ZA" dirty="0"/>
              <a:t> que sur la </a:t>
            </a:r>
            <a:r>
              <a:rPr lang="en-ZA" dirty="0" err="1"/>
              <a:t>ligne</a:t>
            </a:r>
            <a:r>
              <a:rPr lang="en-ZA" dirty="0"/>
              <a:t> de </a:t>
            </a:r>
            <a:r>
              <a:rPr lang="en-ZA" dirty="0" err="1"/>
              <a:t>commande</a:t>
            </a:r>
            <a:endParaRPr lang="en-ZA" dirty="0"/>
          </a:p>
          <a:p>
            <a:pPr lvl="1">
              <a:buFont typeface="Arial" panose="020B0604020202020204" pitchFamily="34" charset="0"/>
              <a:buChar char="•"/>
            </a:pPr>
            <a:r>
              <a:rPr lang="en-ZA" dirty="0"/>
              <a:t>Le </a:t>
            </a:r>
            <a:r>
              <a:rPr lang="en-ZA" dirty="0" err="1"/>
              <a:t>symbole</a:t>
            </a:r>
            <a:r>
              <a:rPr lang="en-ZA" dirty="0"/>
              <a:t> '&gt;' </a:t>
            </a:r>
            <a:r>
              <a:rPr lang="en-ZA" dirty="0" err="1"/>
              <a:t>indique</a:t>
            </a:r>
            <a:r>
              <a:rPr lang="en-ZA" dirty="0"/>
              <a:t> </a:t>
            </a:r>
            <a:r>
              <a:rPr lang="en-ZA" dirty="0" err="1"/>
              <a:t>une</a:t>
            </a:r>
            <a:r>
              <a:rPr lang="en-ZA" dirty="0"/>
              <a:t> redirection</a:t>
            </a:r>
          </a:p>
          <a:p>
            <a:pPr lvl="1">
              <a:buFont typeface="Arial" panose="020B0604020202020204" pitchFamily="34" charset="0"/>
              <a:buChar char="•"/>
            </a:pPr>
            <a:r>
              <a:rPr lang="en-ZA" dirty="0" err="1"/>
              <a:t>Exemple</a:t>
            </a:r>
            <a:r>
              <a:rPr lang="en-ZA" dirty="0"/>
              <a:t> : grep "gene" file1.txt &gt; file2.txt</a:t>
            </a:r>
          </a:p>
          <a:p>
            <a:pPr lvl="1">
              <a:buFont typeface="Arial" panose="020B0604020202020204" pitchFamily="34" charset="0"/>
              <a:buChar char="•"/>
            </a:pPr>
            <a:r>
              <a:rPr lang="en-ZA" dirty="0" err="1"/>
              <a:t>Ceci</a:t>
            </a:r>
            <a:r>
              <a:rPr lang="en-ZA" dirty="0"/>
              <a:t> </a:t>
            </a:r>
            <a:r>
              <a:rPr lang="en-ZA" dirty="0" err="1"/>
              <a:t>recherchera</a:t>
            </a:r>
            <a:r>
              <a:rPr lang="en-ZA" dirty="0"/>
              <a:t> le motif "gene" et </a:t>
            </a:r>
            <a:r>
              <a:rPr lang="en-ZA" dirty="0" err="1"/>
              <a:t>créera</a:t>
            </a:r>
            <a:r>
              <a:rPr lang="en-ZA" dirty="0"/>
              <a:t> un </a:t>
            </a:r>
            <a:r>
              <a:rPr lang="en-ZA" dirty="0" err="1"/>
              <a:t>fichier</a:t>
            </a:r>
            <a:r>
              <a:rPr lang="en-ZA" dirty="0"/>
              <a:t> </a:t>
            </a:r>
            <a:r>
              <a:rPr lang="en-ZA" dirty="0" err="1"/>
              <a:t>contenant</a:t>
            </a:r>
            <a:r>
              <a:rPr lang="en-ZA" dirty="0"/>
              <a:t> </a:t>
            </a:r>
            <a:r>
              <a:rPr lang="en-ZA" dirty="0" err="1"/>
              <a:t>ce</a:t>
            </a:r>
            <a:r>
              <a:rPr lang="en-ZA" dirty="0"/>
              <a:t> motif.</a:t>
            </a:r>
          </a:p>
          <a:p>
            <a:pPr lvl="1">
              <a:buFont typeface="Arial" panose="020B0604020202020204" pitchFamily="34" charset="0"/>
              <a:buChar char="•"/>
            </a:pPr>
            <a:r>
              <a:rPr lang="en-ZA" dirty="0" err="1"/>
              <a:t>L'utilisation</a:t>
            </a:r>
            <a:r>
              <a:rPr lang="en-ZA" dirty="0"/>
              <a:t> du </a:t>
            </a:r>
            <a:r>
              <a:rPr lang="en-ZA" dirty="0" err="1"/>
              <a:t>symbole</a:t>
            </a:r>
            <a:r>
              <a:rPr lang="en-ZA" dirty="0"/>
              <a:t> '&gt;&gt;' </a:t>
            </a:r>
            <a:r>
              <a:rPr lang="en-ZA" dirty="0" err="1"/>
              <a:t>vous</a:t>
            </a:r>
            <a:r>
              <a:rPr lang="en-ZA" dirty="0"/>
              <a:t> </a:t>
            </a:r>
            <a:r>
              <a:rPr lang="en-ZA" dirty="0" err="1"/>
              <a:t>permet</a:t>
            </a:r>
            <a:r>
              <a:rPr lang="en-ZA" dirty="0"/>
              <a:t> </a:t>
            </a:r>
            <a:r>
              <a:rPr lang="en-ZA" dirty="0" err="1"/>
              <a:t>d'ajouter</a:t>
            </a:r>
            <a:r>
              <a:rPr lang="en-ZA" dirty="0"/>
              <a:t> </a:t>
            </a:r>
            <a:r>
              <a:rPr lang="en-ZA" dirty="0" err="1"/>
              <a:t>votre</a:t>
            </a:r>
            <a:r>
              <a:rPr lang="en-ZA" dirty="0"/>
              <a:t> </a:t>
            </a:r>
            <a:r>
              <a:rPr lang="en-ZA" dirty="0" err="1"/>
              <a:t>résultat</a:t>
            </a:r>
            <a:r>
              <a:rPr lang="en-ZA" dirty="0"/>
              <a:t> au </a:t>
            </a:r>
            <a:r>
              <a:rPr lang="en-ZA" dirty="0" err="1"/>
              <a:t>fichier</a:t>
            </a:r>
            <a:endParaRPr lang="en-ZA" dirty="0"/>
          </a:p>
          <a:p>
            <a:endParaRPr lang="en-ZA" dirty="0"/>
          </a:p>
        </p:txBody>
      </p:sp>
      <p:pic>
        <p:nvPicPr>
          <p:cNvPr id="1026" name="Picture 2" descr="Image result for pipe command">
            <a:extLst>
              <a:ext uri="{FF2B5EF4-FFF2-40B4-BE49-F238E27FC236}">
                <a16:creationId xmlns:a16="http://schemas.microsoft.com/office/drawing/2014/main" id="{A4BF779F-2313-4F58-87A9-DF6110CE3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3023" y="1877158"/>
            <a:ext cx="4693334" cy="399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110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7159D-13A9-44E8-AE4E-5260C4EA77F5}"/>
              </a:ext>
            </a:extLst>
          </p:cNvPr>
          <p:cNvSpPr>
            <a:spLocks noGrp="1"/>
          </p:cNvSpPr>
          <p:nvPr>
            <p:ph type="title"/>
          </p:nvPr>
        </p:nvSpPr>
        <p:spPr>
          <a:xfrm>
            <a:off x="1097280" y="272535"/>
            <a:ext cx="10058400" cy="1450757"/>
          </a:xfrm>
        </p:spPr>
        <p:txBody>
          <a:bodyPr/>
          <a:lstStyle/>
          <a:p>
            <a:r>
              <a:rPr lang="en-ZA" dirty="0"/>
              <a:t>Pipe &amp; Redirect</a:t>
            </a:r>
          </a:p>
        </p:txBody>
      </p:sp>
      <p:sp>
        <p:nvSpPr>
          <p:cNvPr id="3" name="Content Placeholder 2">
            <a:extLst>
              <a:ext uri="{FF2B5EF4-FFF2-40B4-BE49-F238E27FC236}">
                <a16:creationId xmlns:a16="http://schemas.microsoft.com/office/drawing/2014/main" id="{D6AA789F-7135-4E59-8340-2B901F8A2276}"/>
              </a:ext>
            </a:extLst>
          </p:cNvPr>
          <p:cNvSpPr>
            <a:spLocks noGrp="1"/>
          </p:cNvSpPr>
          <p:nvPr>
            <p:ph idx="1"/>
          </p:nvPr>
        </p:nvSpPr>
        <p:spPr>
          <a:xfrm>
            <a:off x="1097279" y="1845734"/>
            <a:ext cx="9789023" cy="4023360"/>
          </a:xfrm>
        </p:spPr>
        <p:txBody>
          <a:bodyPr>
            <a:normAutofit/>
          </a:bodyPr>
          <a:lstStyle/>
          <a:p>
            <a:pPr marL="0" indent="0">
              <a:buNone/>
            </a:pPr>
            <a:r>
              <a:rPr lang="en-ZA" sz="2800" dirty="0" err="1"/>
              <a:t>Essayons</a:t>
            </a:r>
            <a:r>
              <a:rPr lang="en-ZA" sz="2800" dirty="0"/>
              <a:t> !</a:t>
            </a:r>
          </a:p>
          <a:p>
            <a:pPr marL="201168" lvl="1" indent="0">
              <a:buNone/>
            </a:pPr>
            <a:r>
              <a:rPr lang="en-US" sz="2400" dirty="0"/>
              <a:t>curl -L -o </a:t>
            </a:r>
            <a:r>
              <a:rPr lang="en-US" sz="2400" dirty="0" err="1"/>
              <a:t>Data.zip</a:t>
            </a:r>
            <a:r>
              <a:rPr lang="en-US" sz="2400" dirty="0"/>
              <a:t> </a:t>
            </a:r>
            <a:r>
              <a:rPr lang="en-US" sz="2400" dirty="0">
                <a:hlinkClick r:id="rId2"/>
              </a:rPr>
              <a:t>https://tinyurl.com/KrispLinuxWorkshopData2020</a:t>
            </a:r>
            <a:endParaRPr lang="en-US" sz="2400" dirty="0"/>
          </a:p>
          <a:p>
            <a:pPr marL="0" indent="0">
              <a:buNone/>
            </a:pPr>
            <a:r>
              <a:rPr lang="en-ZA" sz="2800" dirty="0" err="1"/>
              <a:t>Allez</a:t>
            </a:r>
            <a:r>
              <a:rPr lang="en-ZA" sz="2800" dirty="0"/>
              <a:t> dans </a:t>
            </a:r>
            <a:r>
              <a:rPr lang="en-ZA" sz="2800" dirty="0" err="1"/>
              <a:t>votre</a:t>
            </a:r>
            <a:r>
              <a:rPr lang="en-ZA" sz="2800" dirty="0"/>
              <a:t> terminal. </a:t>
            </a:r>
            <a:r>
              <a:rPr lang="en-ZA" sz="2800" dirty="0" err="1"/>
              <a:t>Naviguez</a:t>
            </a:r>
            <a:r>
              <a:rPr lang="en-ZA" sz="2800" dirty="0"/>
              <a:t> </a:t>
            </a:r>
            <a:r>
              <a:rPr lang="en-ZA" sz="2800" dirty="0" err="1"/>
              <a:t>jusqu'au</a:t>
            </a:r>
            <a:r>
              <a:rPr lang="en-ZA" sz="2800" dirty="0"/>
              <a:t> </a:t>
            </a:r>
            <a:r>
              <a:rPr lang="en-ZA" sz="2800" dirty="0" err="1"/>
              <a:t>répertoire</a:t>
            </a:r>
            <a:r>
              <a:rPr lang="en-ZA" sz="2800" dirty="0"/>
              <a:t> </a:t>
            </a:r>
            <a:r>
              <a:rPr lang="en-ZA" sz="2800" dirty="0" err="1"/>
              <a:t>Sample_Files</a:t>
            </a:r>
            <a:r>
              <a:rPr lang="en-ZA" sz="2800" dirty="0"/>
              <a:t>.</a:t>
            </a:r>
          </a:p>
          <a:p>
            <a:pPr marL="0" indent="0">
              <a:buNone/>
            </a:pPr>
            <a:r>
              <a:rPr lang="en-ZA" sz="2800" dirty="0"/>
              <a:t>- </a:t>
            </a:r>
            <a:r>
              <a:rPr lang="en-ZA" sz="2800" dirty="0" err="1"/>
              <a:t>Comptez</a:t>
            </a:r>
            <a:r>
              <a:rPr lang="en-ZA" sz="2800" dirty="0"/>
              <a:t> le </a:t>
            </a:r>
            <a:r>
              <a:rPr lang="en-ZA" sz="2800" dirty="0" err="1"/>
              <a:t>nombre</a:t>
            </a:r>
            <a:r>
              <a:rPr lang="en-ZA" sz="2800" dirty="0"/>
              <a:t> de mots </a:t>
            </a:r>
            <a:r>
              <a:rPr lang="en-ZA" sz="2800" dirty="0" err="1"/>
              <a:t>ou</a:t>
            </a:r>
            <a:r>
              <a:rPr lang="en-ZA" sz="2800" dirty="0"/>
              <a:t> de </a:t>
            </a:r>
            <a:r>
              <a:rPr lang="en-ZA" sz="2800" dirty="0" err="1"/>
              <a:t>lignes</a:t>
            </a:r>
            <a:r>
              <a:rPr lang="en-ZA" sz="2800" dirty="0"/>
              <a:t> de </a:t>
            </a:r>
            <a:r>
              <a:rPr lang="en-ZA" sz="2800" dirty="0" err="1"/>
              <a:t>certains</a:t>
            </a:r>
            <a:r>
              <a:rPr lang="en-ZA" sz="2800" dirty="0"/>
              <a:t> </a:t>
            </a:r>
            <a:r>
              <a:rPr lang="en-ZA" sz="2800" dirty="0" err="1"/>
              <a:t>fichiers</a:t>
            </a:r>
            <a:r>
              <a:rPr lang="en-ZA" sz="2800" dirty="0"/>
              <a:t>, </a:t>
            </a:r>
            <a:r>
              <a:rPr lang="en-ZA" sz="2800" dirty="0" err="1"/>
              <a:t>mais</a:t>
            </a:r>
            <a:r>
              <a:rPr lang="en-ZA" sz="2800" dirty="0"/>
              <a:t> </a:t>
            </a:r>
            <a:r>
              <a:rPr lang="en-ZA" sz="2800" dirty="0" err="1"/>
              <a:t>dirigez</a:t>
            </a:r>
            <a:r>
              <a:rPr lang="en-ZA" sz="2800" dirty="0"/>
              <a:t> la sortie </a:t>
            </a:r>
            <a:r>
              <a:rPr lang="en-ZA" sz="2800" dirty="0" err="1"/>
              <a:t>vers</a:t>
            </a:r>
            <a:r>
              <a:rPr lang="en-ZA" sz="2800" dirty="0"/>
              <a:t> un </a:t>
            </a:r>
            <a:r>
              <a:rPr lang="en-ZA" sz="2800" dirty="0" err="1"/>
              <a:t>fichier</a:t>
            </a:r>
            <a:r>
              <a:rPr lang="en-ZA" sz="2800" dirty="0"/>
              <a:t> de sortie </a:t>
            </a:r>
            <a:r>
              <a:rPr lang="en-ZA" sz="2800" dirty="0" err="1"/>
              <a:t>spécifié</a:t>
            </a:r>
            <a:r>
              <a:rPr lang="en-ZA" sz="2800" dirty="0"/>
              <a:t>.</a:t>
            </a:r>
          </a:p>
          <a:p>
            <a:pPr>
              <a:buFontTx/>
              <a:buChar char="-"/>
            </a:pPr>
            <a:r>
              <a:rPr lang="en-ZA" sz="2800" dirty="0" err="1"/>
              <a:t>Affichez</a:t>
            </a:r>
            <a:r>
              <a:rPr lang="en-ZA" sz="2800" dirty="0"/>
              <a:t> le </a:t>
            </a:r>
            <a:r>
              <a:rPr lang="en-ZA" sz="2800" dirty="0" err="1"/>
              <a:t>contenu</a:t>
            </a:r>
            <a:r>
              <a:rPr lang="en-ZA" sz="2800" dirty="0"/>
              <a:t> d'un </a:t>
            </a:r>
            <a:r>
              <a:rPr lang="en-ZA" sz="2800" dirty="0" err="1"/>
              <a:t>fichier</a:t>
            </a:r>
            <a:r>
              <a:rPr lang="en-ZA" sz="2800" dirty="0"/>
              <a:t> et </a:t>
            </a:r>
            <a:r>
              <a:rPr lang="en-ZA" sz="2800" dirty="0" err="1"/>
              <a:t>comptez</a:t>
            </a:r>
            <a:r>
              <a:rPr lang="en-ZA" sz="2800" dirty="0"/>
              <a:t> le </a:t>
            </a:r>
            <a:r>
              <a:rPr lang="en-ZA" sz="2800" dirty="0" err="1"/>
              <a:t>nombre</a:t>
            </a:r>
            <a:r>
              <a:rPr lang="en-ZA" sz="2800" dirty="0"/>
              <a:t> de mots </a:t>
            </a:r>
            <a:r>
              <a:rPr lang="en-ZA" sz="2800" dirty="0" err="1"/>
              <a:t>affichés</a:t>
            </a:r>
            <a:r>
              <a:rPr lang="en-ZA" sz="2800" dirty="0"/>
              <a:t> </a:t>
            </a:r>
            <a:r>
              <a:rPr lang="en-ZA" sz="2800" dirty="0" err="1"/>
              <a:t>en</a:t>
            </a:r>
            <a:r>
              <a:rPr lang="en-ZA" sz="2800" dirty="0"/>
              <a:t> </a:t>
            </a:r>
            <a:r>
              <a:rPr lang="en-ZA" sz="2800" dirty="0" err="1"/>
              <a:t>une</a:t>
            </a:r>
            <a:r>
              <a:rPr lang="en-ZA" sz="2800" dirty="0"/>
              <a:t> </a:t>
            </a:r>
            <a:r>
              <a:rPr lang="en-ZA" sz="2800" dirty="0" err="1"/>
              <a:t>seule</a:t>
            </a:r>
            <a:r>
              <a:rPr lang="en-ZA" sz="2800" dirty="0"/>
              <a:t> </a:t>
            </a:r>
            <a:r>
              <a:rPr lang="en-ZA" sz="2800" dirty="0" err="1"/>
              <a:t>commande</a:t>
            </a:r>
            <a:r>
              <a:rPr lang="en-ZA" sz="2800" dirty="0"/>
              <a:t>.</a:t>
            </a:r>
          </a:p>
          <a:p>
            <a:pPr marL="201168" lvl="1" indent="0">
              <a:buNone/>
            </a:pPr>
            <a:r>
              <a:rPr lang="en-ZA" dirty="0"/>
              <a:t>cat file1.txt | </a:t>
            </a:r>
            <a:r>
              <a:rPr lang="en-ZA" dirty="0" err="1"/>
              <a:t>wc</a:t>
            </a:r>
            <a:r>
              <a:rPr lang="en-ZA" dirty="0"/>
              <a:t> -w</a:t>
            </a:r>
          </a:p>
        </p:txBody>
      </p:sp>
    </p:spTree>
    <p:extLst>
      <p:ext uri="{BB962C8B-B14F-4D97-AF65-F5344CB8AC3E}">
        <p14:creationId xmlns:p14="http://schemas.microsoft.com/office/powerpoint/2010/main" val="3888117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3FC0-5FE9-4CD6-BE1A-8E080C1A8E3A}"/>
              </a:ext>
            </a:extLst>
          </p:cNvPr>
          <p:cNvSpPr>
            <a:spLocks noGrp="1"/>
          </p:cNvSpPr>
          <p:nvPr>
            <p:ph type="title"/>
          </p:nvPr>
        </p:nvSpPr>
        <p:spPr/>
        <p:txBody>
          <a:bodyPr/>
          <a:lstStyle/>
          <a:p>
            <a:r>
              <a:rPr lang="en-US" dirty="0"/>
              <a:t>Les </a:t>
            </a:r>
            <a:r>
              <a:rPr lang="en-US" dirty="0" err="1"/>
              <a:t>caractères</a:t>
            </a:r>
            <a:r>
              <a:rPr lang="en-US" dirty="0"/>
              <a:t> </a:t>
            </a:r>
            <a:r>
              <a:rPr lang="en-US" dirty="0" err="1"/>
              <a:t>génériques</a:t>
            </a:r>
            <a:r>
              <a:rPr lang="en-US" dirty="0"/>
              <a:t> dans Linux</a:t>
            </a:r>
          </a:p>
        </p:txBody>
      </p:sp>
      <p:sp>
        <p:nvSpPr>
          <p:cNvPr id="3" name="Content Placeholder 2">
            <a:extLst>
              <a:ext uri="{FF2B5EF4-FFF2-40B4-BE49-F238E27FC236}">
                <a16:creationId xmlns:a16="http://schemas.microsoft.com/office/drawing/2014/main" id="{8280B812-DD87-47A7-89C6-C1B15F5C0643}"/>
              </a:ext>
            </a:extLst>
          </p:cNvPr>
          <p:cNvSpPr>
            <a:spLocks noGrp="1"/>
          </p:cNvSpPr>
          <p:nvPr>
            <p:ph idx="1"/>
          </p:nvPr>
        </p:nvSpPr>
        <p:spPr/>
        <p:txBody>
          <a:bodyPr/>
          <a:lstStyle/>
          <a:p>
            <a:r>
              <a:rPr lang="en-US" dirty="0"/>
              <a:t>Les </a:t>
            </a:r>
            <a:r>
              <a:rPr lang="en-US" dirty="0" err="1"/>
              <a:t>caractères</a:t>
            </a:r>
            <a:r>
              <a:rPr lang="en-US" dirty="0"/>
              <a:t> </a:t>
            </a:r>
            <a:r>
              <a:rPr lang="en-US" dirty="0" err="1"/>
              <a:t>génériques</a:t>
            </a:r>
            <a:r>
              <a:rPr lang="en-US" dirty="0"/>
              <a:t> </a:t>
            </a:r>
            <a:r>
              <a:rPr lang="en-US" dirty="0" err="1"/>
              <a:t>sont</a:t>
            </a:r>
            <a:r>
              <a:rPr lang="en-US" dirty="0"/>
              <a:t> des </a:t>
            </a:r>
            <a:r>
              <a:rPr lang="en-US" dirty="0" err="1"/>
              <a:t>symboles</a:t>
            </a:r>
            <a:r>
              <a:rPr lang="en-US" dirty="0"/>
              <a:t> </a:t>
            </a:r>
            <a:r>
              <a:rPr lang="en-US" dirty="0" err="1"/>
              <a:t>ou</a:t>
            </a:r>
            <a:r>
              <a:rPr lang="en-US" dirty="0"/>
              <a:t> des </a:t>
            </a:r>
            <a:r>
              <a:rPr lang="en-US" dirty="0" err="1"/>
              <a:t>caractères</a:t>
            </a:r>
            <a:r>
              <a:rPr lang="en-US" dirty="0"/>
              <a:t> </a:t>
            </a:r>
            <a:r>
              <a:rPr lang="en-US" dirty="0" err="1"/>
              <a:t>spéciaux</a:t>
            </a:r>
            <a:r>
              <a:rPr lang="en-US" dirty="0"/>
              <a:t> qui </a:t>
            </a:r>
            <a:r>
              <a:rPr lang="en-US" dirty="0" err="1"/>
              <a:t>représentent</a:t>
            </a:r>
            <a:r>
              <a:rPr lang="en-US" dirty="0"/>
              <a:t> </a:t>
            </a:r>
            <a:r>
              <a:rPr lang="en-US" dirty="0" err="1"/>
              <a:t>d'autres</a:t>
            </a:r>
            <a:r>
              <a:rPr lang="en-US" dirty="0"/>
              <a:t> </a:t>
            </a:r>
            <a:r>
              <a:rPr lang="en-US" dirty="0" err="1"/>
              <a:t>caractères</a:t>
            </a:r>
            <a:r>
              <a:rPr lang="en-US" dirty="0"/>
              <a:t>.</a:t>
            </a:r>
          </a:p>
          <a:p>
            <a:r>
              <a:rPr lang="en-US" dirty="0" err="1"/>
              <a:t>Ils</a:t>
            </a:r>
            <a:r>
              <a:rPr lang="en-US" dirty="0"/>
              <a:t> </a:t>
            </a:r>
            <a:r>
              <a:rPr lang="en-US" dirty="0" err="1"/>
              <a:t>peuvent</a:t>
            </a:r>
            <a:r>
              <a:rPr lang="en-US" dirty="0"/>
              <a:t> </a:t>
            </a:r>
            <a:r>
              <a:rPr lang="en-US" dirty="0" err="1"/>
              <a:t>être</a:t>
            </a:r>
            <a:r>
              <a:rPr lang="en-US" dirty="0"/>
              <a:t> </a:t>
            </a:r>
            <a:r>
              <a:rPr lang="en-US" dirty="0" err="1"/>
              <a:t>utilisés</a:t>
            </a:r>
            <a:r>
              <a:rPr lang="en-US" dirty="0"/>
              <a:t> avec </a:t>
            </a:r>
            <a:r>
              <a:rPr lang="en-US" dirty="0" err="1"/>
              <a:t>n'importe</a:t>
            </a:r>
            <a:r>
              <a:rPr lang="en-US" dirty="0"/>
              <a:t> quelle </a:t>
            </a:r>
            <a:r>
              <a:rPr lang="en-US" dirty="0" err="1"/>
              <a:t>commande</a:t>
            </a:r>
            <a:r>
              <a:rPr lang="en-US" dirty="0"/>
              <a:t> </a:t>
            </a:r>
            <a:r>
              <a:rPr lang="en-US" dirty="0" err="1"/>
              <a:t>telle</a:t>
            </a:r>
            <a:r>
              <a:rPr lang="en-US" dirty="0"/>
              <a:t> que </a:t>
            </a:r>
            <a:r>
              <a:rPr lang="en-US" b="1" dirty="0"/>
              <a:t>ls</a:t>
            </a:r>
            <a:r>
              <a:rPr lang="en-US" dirty="0"/>
              <a:t> </a:t>
            </a:r>
            <a:r>
              <a:rPr lang="en-US" dirty="0" err="1"/>
              <a:t>ou</a:t>
            </a:r>
            <a:r>
              <a:rPr lang="en-US" dirty="0"/>
              <a:t> </a:t>
            </a:r>
            <a:r>
              <a:rPr lang="en-US" b="1" dirty="0"/>
              <a:t>rm</a:t>
            </a:r>
            <a:r>
              <a:rPr lang="en-US" dirty="0"/>
              <a:t> pour lister </a:t>
            </a:r>
            <a:r>
              <a:rPr lang="en-US" dirty="0" err="1"/>
              <a:t>ou</a:t>
            </a:r>
            <a:r>
              <a:rPr lang="en-US" dirty="0"/>
              <a:t> </a:t>
            </a:r>
            <a:r>
              <a:rPr lang="en-US" dirty="0" err="1"/>
              <a:t>supprimer</a:t>
            </a:r>
            <a:r>
              <a:rPr lang="en-US" dirty="0"/>
              <a:t> les </a:t>
            </a:r>
            <a:r>
              <a:rPr lang="en-US" dirty="0" err="1"/>
              <a:t>fichiers</a:t>
            </a:r>
            <a:r>
              <a:rPr lang="en-US" dirty="0"/>
              <a:t> </a:t>
            </a:r>
            <a:r>
              <a:rPr lang="en-US" dirty="0" err="1"/>
              <a:t>correspondant</a:t>
            </a:r>
            <a:r>
              <a:rPr lang="en-US" dirty="0"/>
              <a:t> </a:t>
            </a:r>
            <a:r>
              <a:rPr lang="en-US" dirty="0" err="1"/>
              <a:t>à</a:t>
            </a:r>
            <a:r>
              <a:rPr lang="en-US" dirty="0"/>
              <a:t> un </a:t>
            </a:r>
            <a:r>
              <a:rPr lang="en-US" dirty="0" err="1"/>
              <a:t>critère</a:t>
            </a:r>
            <a:r>
              <a:rPr lang="en-US" dirty="0"/>
              <a:t> </a:t>
            </a:r>
            <a:r>
              <a:rPr lang="en-US" dirty="0" err="1"/>
              <a:t>donné</a:t>
            </a:r>
            <a:r>
              <a:rPr lang="en-US" dirty="0"/>
              <a:t>, sans </a:t>
            </a:r>
            <a:r>
              <a:rPr lang="en-US" dirty="0" err="1"/>
              <a:t>avoir</a:t>
            </a:r>
            <a:r>
              <a:rPr lang="en-US" dirty="0"/>
              <a:t> </a:t>
            </a:r>
            <a:r>
              <a:rPr lang="en-US" dirty="0" err="1"/>
              <a:t>à</a:t>
            </a:r>
            <a:r>
              <a:rPr lang="en-US" dirty="0"/>
              <a:t> lister </a:t>
            </a:r>
            <a:r>
              <a:rPr lang="en-US" dirty="0" err="1"/>
              <a:t>manuellement</a:t>
            </a:r>
            <a:r>
              <a:rPr lang="en-US" dirty="0"/>
              <a:t> </a:t>
            </a:r>
            <a:r>
              <a:rPr lang="en-US" dirty="0" err="1"/>
              <a:t>tous</a:t>
            </a:r>
            <a:r>
              <a:rPr lang="en-US" dirty="0"/>
              <a:t> les </a:t>
            </a:r>
            <a:r>
              <a:rPr lang="en-US" dirty="0" err="1"/>
              <a:t>fichiers</a:t>
            </a:r>
            <a:r>
              <a:rPr lang="en-US" dirty="0"/>
              <a:t>.</a:t>
            </a:r>
          </a:p>
          <a:p>
            <a:endParaRPr lang="en-US" dirty="0"/>
          </a:p>
          <a:p>
            <a:r>
              <a:rPr lang="en-US" dirty="0"/>
              <a:t>* - correspond </a:t>
            </a:r>
            <a:r>
              <a:rPr lang="en-US" dirty="0" err="1"/>
              <a:t>à</a:t>
            </a:r>
            <a:r>
              <a:rPr lang="en-US" dirty="0"/>
              <a:t> </a:t>
            </a:r>
            <a:r>
              <a:rPr lang="en-US" dirty="0" err="1"/>
              <a:t>une</a:t>
            </a:r>
            <a:r>
              <a:rPr lang="en-US" dirty="0"/>
              <a:t> </a:t>
            </a:r>
            <a:r>
              <a:rPr lang="en-US" dirty="0" err="1"/>
              <a:t>ou</a:t>
            </a:r>
            <a:r>
              <a:rPr lang="en-US" dirty="0"/>
              <a:t> </a:t>
            </a:r>
            <a:r>
              <a:rPr lang="en-US" dirty="0" err="1"/>
              <a:t>plusieurs</a:t>
            </a:r>
            <a:r>
              <a:rPr lang="en-US" dirty="0"/>
              <a:t> occurrences de </a:t>
            </a:r>
            <a:r>
              <a:rPr lang="en-US" dirty="0" err="1"/>
              <a:t>n'importe</a:t>
            </a:r>
            <a:r>
              <a:rPr lang="en-US" dirty="0"/>
              <a:t> </a:t>
            </a:r>
            <a:r>
              <a:rPr lang="en-US" dirty="0" err="1"/>
              <a:t>quel</a:t>
            </a:r>
            <a:r>
              <a:rPr lang="en-US" dirty="0"/>
              <a:t> </a:t>
            </a:r>
            <a:r>
              <a:rPr lang="en-US" dirty="0" err="1"/>
              <a:t>caractère</a:t>
            </a:r>
            <a:endParaRPr lang="en-US" dirty="0"/>
          </a:p>
          <a:p>
            <a:r>
              <a:rPr lang="en-US" dirty="0"/>
              <a:t>? - correspond </a:t>
            </a:r>
            <a:r>
              <a:rPr lang="en-US" dirty="0" err="1"/>
              <a:t>à</a:t>
            </a:r>
            <a:r>
              <a:rPr lang="en-US" dirty="0"/>
              <a:t> </a:t>
            </a:r>
            <a:r>
              <a:rPr lang="en-US" dirty="0" err="1"/>
              <a:t>une</a:t>
            </a:r>
            <a:r>
              <a:rPr lang="en-US" dirty="0"/>
              <a:t> </a:t>
            </a:r>
            <a:r>
              <a:rPr lang="en-US" dirty="0" err="1"/>
              <a:t>seule</a:t>
            </a:r>
            <a:r>
              <a:rPr lang="en-US" dirty="0"/>
              <a:t> occurrence de </a:t>
            </a:r>
            <a:r>
              <a:rPr lang="en-US" dirty="0" err="1"/>
              <a:t>n'importe</a:t>
            </a:r>
            <a:r>
              <a:rPr lang="en-US" dirty="0"/>
              <a:t> </a:t>
            </a:r>
            <a:r>
              <a:rPr lang="en-US" dirty="0" err="1"/>
              <a:t>quel</a:t>
            </a:r>
            <a:r>
              <a:rPr lang="en-US" dirty="0"/>
              <a:t> </a:t>
            </a:r>
            <a:r>
              <a:rPr lang="en-US" dirty="0" err="1"/>
              <a:t>caractère</a:t>
            </a:r>
            <a:endParaRPr lang="en-US" dirty="0"/>
          </a:p>
          <a:p>
            <a:r>
              <a:rPr lang="en-US" dirty="0"/>
              <a:t>[ ] - correspond </a:t>
            </a:r>
            <a:r>
              <a:rPr lang="en-US" dirty="0" err="1"/>
              <a:t>à</a:t>
            </a:r>
            <a:r>
              <a:rPr lang="en-US" dirty="0"/>
              <a:t> </a:t>
            </a:r>
            <a:r>
              <a:rPr lang="en-US" dirty="0" err="1"/>
              <a:t>n'importe</a:t>
            </a:r>
            <a:r>
              <a:rPr lang="en-US" dirty="0"/>
              <a:t> quelle occurrence d'un </a:t>
            </a:r>
            <a:r>
              <a:rPr lang="en-US" dirty="0" err="1"/>
              <a:t>caractère</a:t>
            </a:r>
            <a:r>
              <a:rPr lang="en-US" dirty="0"/>
              <a:t> entre crochets</a:t>
            </a:r>
            <a:endParaRPr lang="en-US" b="1" dirty="0"/>
          </a:p>
        </p:txBody>
      </p:sp>
    </p:spTree>
    <p:extLst>
      <p:ext uri="{BB962C8B-B14F-4D97-AF65-F5344CB8AC3E}">
        <p14:creationId xmlns:p14="http://schemas.microsoft.com/office/powerpoint/2010/main" val="1067878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3FC0-5FE9-4CD6-BE1A-8E080C1A8E3A}"/>
              </a:ext>
            </a:extLst>
          </p:cNvPr>
          <p:cNvSpPr>
            <a:spLocks noGrp="1"/>
          </p:cNvSpPr>
          <p:nvPr>
            <p:ph type="title"/>
          </p:nvPr>
        </p:nvSpPr>
        <p:spPr/>
        <p:txBody>
          <a:bodyPr/>
          <a:lstStyle/>
          <a:p>
            <a:r>
              <a:rPr lang="en-US" dirty="0"/>
              <a:t>Les </a:t>
            </a:r>
            <a:r>
              <a:rPr lang="en-US" dirty="0" err="1"/>
              <a:t>caractères</a:t>
            </a:r>
            <a:r>
              <a:rPr lang="en-US" dirty="0"/>
              <a:t> </a:t>
            </a:r>
            <a:r>
              <a:rPr lang="en-US" dirty="0" err="1"/>
              <a:t>génériques</a:t>
            </a:r>
            <a:r>
              <a:rPr lang="en-US" dirty="0"/>
              <a:t> dans Linux</a:t>
            </a:r>
          </a:p>
        </p:txBody>
      </p:sp>
      <p:pic>
        <p:nvPicPr>
          <p:cNvPr id="7" name="Picture 6">
            <a:extLst>
              <a:ext uri="{FF2B5EF4-FFF2-40B4-BE49-F238E27FC236}">
                <a16:creationId xmlns:a16="http://schemas.microsoft.com/office/drawing/2014/main" id="{7F781458-1068-2C4F-BFCE-44AB3C9EF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650" y="2009775"/>
            <a:ext cx="10680700" cy="1066800"/>
          </a:xfrm>
          <a:prstGeom prst="rect">
            <a:avLst/>
          </a:prstGeom>
        </p:spPr>
      </p:pic>
      <p:sp>
        <p:nvSpPr>
          <p:cNvPr id="8" name="TextBox 7">
            <a:extLst>
              <a:ext uri="{FF2B5EF4-FFF2-40B4-BE49-F238E27FC236}">
                <a16:creationId xmlns:a16="http://schemas.microsoft.com/office/drawing/2014/main" id="{3CBDA1C5-5918-1045-91BC-38AB553D930E}"/>
              </a:ext>
            </a:extLst>
          </p:cNvPr>
          <p:cNvSpPr txBox="1"/>
          <p:nvPr/>
        </p:nvSpPr>
        <p:spPr>
          <a:xfrm>
            <a:off x="2328516" y="3671888"/>
            <a:ext cx="1251818" cy="1754326"/>
          </a:xfrm>
          <a:prstGeom prst="rect">
            <a:avLst/>
          </a:prstGeom>
          <a:noFill/>
        </p:spPr>
        <p:txBody>
          <a:bodyPr wrap="none" rtlCol="0">
            <a:spAutoFit/>
          </a:bodyPr>
          <a:lstStyle/>
          <a:p>
            <a:r>
              <a:rPr lang="en-US" b="1" dirty="0"/>
              <a:t>ls l*</a:t>
            </a:r>
          </a:p>
          <a:p>
            <a:endParaRPr lang="en-US" b="1" dirty="0"/>
          </a:p>
          <a:p>
            <a:r>
              <a:rPr lang="en-US" dirty="0" err="1"/>
              <a:t>listopen.sh</a:t>
            </a:r>
            <a:endParaRPr lang="en-US" dirty="0"/>
          </a:p>
          <a:p>
            <a:r>
              <a:rPr lang="en-US" dirty="0" err="1"/>
              <a:t>list.sh</a:t>
            </a:r>
            <a:endParaRPr lang="en-US" dirty="0"/>
          </a:p>
          <a:p>
            <a:r>
              <a:rPr lang="en-US" dirty="0" err="1"/>
              <a:t>lost.sh</a:t>
            </a:r>
            <a:endParaRPr lang="en-US" dirty="0"/>
          </a:p>
          <a:p>
            <a:r>
              <a:rPr lang="en-US" dirty="0" err="1"/>
              <a:t>lspace.sh</a:t>
            </a:r>
            <a:endParaRPr lang="en-US" dirty="0"/>
          </a:p>
        </p:txBody>
      </p:sp>
      <p:sp>
        <p:nvSpPr>
          <p:cNvPr id="9" name="TextBox 8">
            <a:extLst>
              <a:ext uri="{FF2B5EF4-FFF2-40B4-BE49-F238E27FC236}">
                <a16:creationId xmlns:a16="http://schemas.microsoft.com/office/drawing/2014/main" id="{9508469F-78CB-F746-B3F6-20D71E0254D8}"/>
              </a:ext>
            </a:extLst>
          </p:cNvPr>
          <p:cNvSpPr txBox="1"/>
          <p:nvPr/>
        </p:nvSpPr>
        <p:spPr>
          <a:xfrm>
            <a:off x="5308600" y="3671888"/>
            <a:ext cx="1077731" cy="1477328"/>
          </a:xfrm>
          <a:prstGeom prst="rect">
            <a:avLst/>
          </a:prstGeom>
          <a:noFill/>
        </p:spPr>
        <p:txBody>
          <a:bodyPr wrap="none" rtlCol="0">
            <a:spAutoFit/>
          </a:bodyPr>
          <a:lstStyle/>
          <a:p>
            <a:r>
              <a:rPr lang="en-US" b="1" dirty="0"/>
              <a:t>ls </a:t>
            </a:r>
            <a:r>
              <a:rPr lang="en-US" b="1" dirty="0" err="1"/>
              <a:t>l?st.sh</a:t>
            </a:r>
            <a:endParaRPr lang="en-US" b="1" dirty="0"/>
          </a:p>
          <a:p>
            <a:endParaRPr lang="en-US" dirty="0"/>
          </a:p>
          <a:p>
            <a:r>
              <a:rPr lang="en-US" dirty="0" err="1"/>
              <a:t>list.sh</a:t>
            </a:r>
            <a:endParaRPr lang="en-US" dirty="0"/>
          </a:p>
          <a:p>
            <a:r>
              <a:rPr lang="en-US" dirty="0" err="1"/>
              <a:t>lost.sh</a:t>
            </a:r>
            <a:endParaRPr lang="en-US" dirty="0"/>
          </a:p>
          <a:p>
            <a:endParaRPr lang="en-US" dirty="0"/>
          </a:p>
        </p:txBody>
      </p:sp>
      <p:sp>
        <p:nvSpPr>
          <p:cNvPr id="10" name="TextBox 9">
            <a:extLst>
              <a:ext uri="{FF2B5EF4-FFF2-40B4-BE49-F238E27FC236}">
                <a16:creationId xmlns:a16="http://schemas.microsoft.com/office/drawing/2014/main" id="{E17A1E82-8C2D-8845-A1AE-AAB2A53EC719}"/>
              </a:ext>
            </a:extLst>
          </p:cNvPr>
          <p:cNvSpPr txBox="1"/>
          <p:nvPr/>
        </p:nvSpPr>
        <p:spPr>
          <a:xfrm>
            <a:off x="8114597" y="3671888"/>
            <a:ext cx="1730154" cy="1477328"/>
          </a:xfrm>
          <a:prstGeom prst="rect">
            <a:avLst/>
          </a:prstGeom>
          <a:noFill/>
        </p:spPr>
        <p:txBody>
          <a:bodyPr wrap="none" rtlCol="0">
            <a:spAutoFit/>
          </a:bodyPr>
          <a:lstStyle/>
          <a:p>
            <a:r>
              <a:rPr lang="en-US" b="1" dirty="0"/>
              <a:t>ls l[</a:t>
            </a:r>
            <a:r>
              <a:rPr lang="en-US" b="1" dirty="0" err="1"/>
              <a:t>aeiou</a:t>
            </a:r>
            <a:r>
              <a:rPr lang="en-US" b="1" dirty="0"/>
              <a:t>]</a:t>
            </a:r>
            <a:r>
              <a:rPr lang="en-US" b="1" dirty="0" err="1"/>
              <a:t>st.sh</a:t>
            </a:r>
            <a:endParaRPr lang="en-US" b="1" dirty="0"/>
          </a:p>
          <a:p>
            <a:endParaRPr lang="en-US" dirty="0"/>
          </a:p>
          <a:p>
            <a:r>
              <a:rPr lang="en-US" dirty="0" err="1"/>
              <a:t>list.sh</a:t>
            </a:r>
            <a:endParaRPr lang="en-US" dirty="0"/>
          </a:p>
          <a:p>
            <a:r>
              <a:rPr lang="en-US" dirty="0" err="1"/>
              <a:t>lost.sh</a:t>
            </a:r>
            <a:endParaRPr lang="en-US" dirty="0"/>
          </a:p>
          <a:p>
            <a:endParaRPr lang="en-US" dirty="0"/>
          </a:p>
        </p:txBody>
      </p:sp>
    </p:spTree>
    <p:extLst>
      <p:ext uri="{BB962C8B-B14F-4D97-AF65-F5344CB8AC3E}">
        <p14:creationId xmlns:p14="http://schemas.microsoft.com/office/powerpoint/2010/main" val="1559545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3FC0-5FE9-4CD6-BE1A-8E080C1A8E3A}"/>
              </a:ext>
            </a:extLst>
          </p:cNvPr>
          <p:cNvSpPr>
            <a:spLocks noGrp="1"/>
          </p:cNvSpPr>
          <p:nvPr>
            <p:ph type="title"/>
          </p:nvPr>
        </p:nvSpPr>
        <p:spPr/>
        <p:txBody>
          <a:bodyPr/>
          <a:lstStyle/>
          <a:p>
            <a:r>
              <a:rPr lang="en-US" dirty="0"/>
              <a:t>Les </a:t>
            </a:r>
            <a:r>
              <a:rPr lang="en-US" dirty="0" err="1"/>
              <a:t>caractères</a:t>
            </a:r>
            <a:r>
              <a:rPr lang="en-US" dirty="0"/>
              <a:t> </a:t>
            </a:r>
            <a:r>
              <a:rPr lang="en-US" dirty="0" err="1"/>
              <a:t>génériques</a:t>
            </a:r>
            <a:r>
              <a:rPr lang="en-US" dirty="0"/>
              <a:t> dans Linux</a:t>
            </a:r>
          </a:p>
        </p:txBody>
      </p:sp>
      <p:pic>
        <p:nvPicPr>
          <p:cNvPr id="7" name="Picture 6">
            <a:extLst>
              <a:ext uri="{FF2B5EF4-FFF2-40B4-BE49-F238E27FC236}">
                <a16:creationId xmlns:a16="http://schemas.microsoft.com/office/drawing/2014/main" id="{7F781458-1068-2C4F-BFCE-44AB3C9EF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650" y="2009775"/>
            <a:ext cx="10680700" cy="1066800"/>
          </a:xfrm>
          <a:prstGeom prst="rect">
            <a:avLst/>
          </a:prstGeom>
        </p:spPr>
      </p:pic>
      <p:sp>
        <p:nvSpPr>
          <p:cNvPr id="8" name="TextBox 7">
            <a:extLst>
              <a:ext uri="{FF2B5EF4-FFF2-40B4-BE49-F238E27FC236}">
                <a16:creationId xmlns:a16="http://schemas.microsoft.com/office/drawing/2014/main" id="{3CBDA1C5-5918-1045-91BC-38AB553D930E}"/>
              </a:ext>
            </a:extLst>
          </p:cNvPr>
          <p:cNvSpPr txBox="1"/>
          <p:nvPr/>
        </p:nvSpPr>
        <p:spPr>
          <a:xfrm>
            <a:off x="2328516" y="3671888"/>
            <a:ext cx="1251818" cy="1477328"/>
          </a:xfrm>
          <a:prstGeom prst="rect">
            <a:avLst/>
          </a:prstGeom>
          <a:noFill/>
        </p:spPr>
        <p:txBody>
          <a:bodyPr wrap="none" rtlCol="0">
            <a:spAutoFit/>
          </a:bodyPr>
          <a:lstStyle/>
          <a:p>
            <a:r>
              <a:rPr lang="en-US" b="1" dirty="0"/>
              <a:t>ls ??</a:t>
            </a:r>
            <a:r>
              <a:rPr lang="en-US" b="1" dirty="0" err="1"/>
              <a:t>st</a:t>
            </a:r>
            <a:r>
              <a:rPr lang="en-US" b="1" dirty="0"/>
              <a:t>*</a:t>
            </a:r>
          </a:p>
          <a:p>
            <a:endParaRPr lang="en-US" b="1" dirty="0"/>
          </a:p>
          <a:p>
            <a:r>
              <a:rPr lang="en-US" dirty="0" err="1"/>
              <a:t>listopen.sh</a:t>
            </a:r>
            <a:endParaRPr lang="en-US" dirty="0"/>
          </a:p>
          <a:p>
            <a:r>
              <a:rPr lang="en-US" dirty="0" err="1"/>
              <a:t>list.sh</a:t>
            </a:r>
            <a:endParaRPr lang="en-US" dirty="0"/>
          </a:p>
          <a:p>
            <a:r>
              <a:rPr lang="en-US" dirty="0" err="1"/>
              <a:t>lost.sh</a:t>
            </a:r>
            <a:endParaRPr lang="en-US" dirty="0"/>
          </a:p>
        </p:txBody>
      </p:sp>
      <p:sp>
        <p:nvSpPr>
          <p:cNvPr id="9" name="TextBox 8">
            <a:extLst>
              <a:ext uri="{FF2B5EF4-FFF2-40B4-BE49-F238E27FC236}">
                <a16:creationId xmlns:a16="http://schemas.microsoft.com/office/drawing/2014/main" id="{9508469F-78CB-F746-B3F6-20D71E0254D8}"/>
              </a:ext>
            </a:extLst>
          </p:cNvPr>
          <p:cNvSpPr txBox="1"/>
          <p:nvPr/>
        </p:nvSpPr>
        <p:spPr>
          <a:xfrm>
            <a:off x="5308600" y="3671888"/>
            <a:ext cx="1781000" cy="2308324"/>
          </a:xfrm>
          <a:prstGeom prst="rect">
            <a:avLst/>
          </a:prstGeom>
          <a:noFill/>
        </p:spPr>
        <p:txBody>
          <a:bodyPr wrap="none" rtlCol="0">
            <a:spAutoFit/>
          </a:bodyPr>
          <a:lstStyle/>
          <a:p>
            <a:r>
              <a:rPr lang="en-US" b="1" dirty="0"/>
              <a:t>ls [</a:t>
            </a:r>
            <a:r>
              <a:rPr lang="en-US" b="1" dirty="0" err="1"/>
              <a:t>clst</a:t>
            </a:r>
            <a:r>
              <a:rPr lang="en-US" b="1" dirty="0"/>
              <a:t>]*</a:t>
            </a:r>
          </a:p>
          <a:p>
            <a:endParaRPr lang="en-US" dirty="0"/>
          </a:p>
          <a:p>
            <a:r>
              <a:rPr lang="en-US" dirty="0" err="1"/>
              <a:t>createbackup.sh</a:t>
            </a:r>
            <a:endParaRPr lang="en-US" dirty="0"/>
          </a:p>
          <a:p>
            <a:r>
              <a:rPr lang="en-US" dirty="0" err="1"/>
              <a:t>listopen.sh</a:t>
            </a:r>
            <a:endParaRPr lang="en-US" dirty="0"/>
          </a:p>
          <a:p>
            <a:r>
              <a:rPr lang="en-US" dirty="0" err="1"/>
              <a:t>list.sh</a:t>
            </a:r>
            <a:endParaRPr lang="en-US" dirty="0"/>
          </a:p>
          <a:p>
            <a:r>
              <a:rPr lang="en-US" dirty="0" err="1"/>
              <a:t>lost.sh</a:t>
            </a:r>
            <a:endParaRPr lang="en-US" dirty="0"/>
          </a:p>
          <a:p>
            <a:r>
              <a:rPr lang="en-US" dirty="0" err="1"/>
              <a:t>lspace.sh</a:t>
            </a:r>
            <a:endParaRPr lang="en-US" dirty="0"/>
          </a:p>
          <a:p>
            <a:endParaRPr lang="en-US" dirty="0"/>
          </a:p>
        </p:txBody>
      </p:sp>
      <p:sp>
        <p:nvSpPr>
          <p:cNvPr id="10" name="TextBox 9">
            <a:extLst>
              <a:ext uri="{FF2B5EF4-FFF2-40B4-BE49-F238E27FC236}">
                <a16:creationId xmlns:a16="http://schemas.microsoft.com/office/drawing/2014/main" id="{E17A1E82-8C2D-8845-A1AE-AAB2A53EC719}"/>
              </a:ext>
            </a:extLst>
          </p:cNvPr>
          <p:cNvSpPr txBox="1"/>
          <p:nvPr/>
        </p:nvSpPr>
        <p:spPr>
          <a:xfrm>
            <a:off x="8114597" y="3671888"/>
            <a:ext cx="1328569" cy="1477328"/>
          </a:xfrm>
          <a:prstGeom prst="rect">
            <a:avLst/>
          </a:prstGeom>
          <a:noFill/>
        </p:spPr>
        <p:txBody>
          <a:bodyPr wrap="none" rtlCol="0">
            <a:spAutoFit/>
          </a:bodyPr>
          <a:lstStyle/>
          <a:p>
            <a:r>
              <a:rPr lang="en-US" b="1" dirty="0"/>
              <a:t>ls *op*</a:t>
            </a:r>
          </a:p>
          <a:p>
            <a:endParaRPr lang="en-US" dirty="0"/>
          </a:p>
          <a:p>
            <a:r>
              <a:rPr lang="en-US" dirty="0" err="1"/>
              <a:t>listopen.sh</a:t>
            </a:r>
            <a:endParaRPr lang="en-US" dirty="0"/>
          </a:p>
          <a:p>
            <a:r>
              <a:rPr lang="en-US" dirty="0" err="1"/>
              <a:t>topprocs.sh</a:t>
            </a:r>
            <a:endParaRPr lang="en-US" dirty="0"/>
          </a:p>
          <a:p>
            <a:endParaRPr lang="en-US" dirty="0"/>
          </a:p>
        </p:txBody>
      </p:sp>
    </p:spTree>
    <p:extLst>
      <p:ext uri="{BB962C8B-B14F-4D97-AF65-F5344CB8AC3E}">
        <p14:creationId xmlns:p14="http://schemas.microsoft.com/office/powerpoint/2010/main" val="1587897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3FC0-5FE9-4CD6-BE1A-8E080C1A8E3A}"/>
              </a:ext>
            </a:extLst>
          </p:cNvPr>
          <p:cNvSpPr>
            <a:spLocks noGrp="1"/>
          </p:cNvSpPr>
          <p:nvPr>
            <p:ph type="title"/>
          </p:nvPr>
        </p:nvSpPr>
        <p:spPr/>
        <p:txBody>
          <a:bodyPr/>
          <a:lstStyle/>
          <a:p>
            <a:r>
              <a:rPr lang="en-US" dirty="0"/>
              <a:t>Les </a:t>
            </a:r>
            <a:r>
              <a:rPr lang="en-US" dirty="0" err="1"/>
              <a:t>caractères</a:t>
            </a:r>
            <a:r>
              <a:rPr lang="en-US" dirty="0"/>
              <a:t> </a:t>
            </a:r>
            <a:r>
              <a:rPr lang="en-US" dirty="0" err="1"/>
              <a:t>génériques</a:t>
            </a:r>
            <a:r>
              <a:rPr lang="en-US" dirty="0"/>
              <a:t> dans Linux</a:t>
            </a:r>
          </a:p>
        </p:txBody>
      </p:sp>
      <p:sp>
        <p:nvSpPr>
          <p:cNvPr id="3" name="TextBox 2">
            <a:extLst>
              <a:ext uri="{FF2B5EF4-FFF2-40B4-BE49-F238E27FC236}">
                <a16:creationId xmlns:a16="http://schemas.microsoft.com/office/drawing/2014/main" id="{1A50F0AA-E095-7342-B7EB-D1ABD3B05801}"/>
              </a:ext>
            </a:extLst>
          </p:cNvPr>
          <p:cNvSpPr txBox="1"/>
          <p:nvPr/>
        </p:nvSpPr>
        <p:spPr>
          <a:xfrm>
            <a:off x="1471614" y="1928813"/>
            <a:ext cx="10281772" cy="3046988"/>
          </a:xfrm>
          <a:prstGeom prst="rect">
            <a:avLst/>
          </a:prstGeom>
          <a:noFill/>
        </p:spPr>
        <p:txBody>
          <a:bodyPr wrap="square" rtlCol="0">
            <a:spAutoFit/>
          </a:bodyPr>
          <a:lstStyle/>
          <a:p>
            <a:r>
              <a:rPr lang="en-US" sz="2400" dirty="0" err="1"/>
              <a:t>Essayons</a:t>
            </a:r>
            <a:r>
              <a:rPr lang="en-US" sz="2400" dirty="0"/>
              <a:t> !</a:t>
            </a:r>
          </a:p>
          <a:p>
            <a:endParaRPr lang="en-US" sz="2400" dirty="0"/>
          </a:p>
          <a:p>
            <a:r>
              <a:rPr lang="en-US" sz="2400" dirty="0" err="1"/>
              <a:t>Allez</a:t>
            </a:r>
            <a:r>
              <a:rPr lang="en-US" sz="2400" dirty="0"/>
              <a:t> dans </a:t>
            </a:r>
            <a:r>
              <a:rPr lang="en-US" sz="2400" dirty="0" err="1"/>
              <a:t>votre</a:t>
            </a:r>
            <a:r>
              <a:rPr lang="en-US" sz="2400" dirty="0"/>
              <a:t> terminal. </a:t>
            </a:r>
            <a:r>
              <a:rPr lang="en-US" sz="2400" dirty="0" err="1"/>
              <a:t>Naviguez</a:t>
            </a:r>
            <a:r>
              <a:rPr lang="en-US" sz="2400" dirty="0"/>
              <a:t> </a:t>
            </a:r>
            <a:r>
              <a:rPr lang="en-US" sz="2400" dirty="0" err="1"/>
              <a:t>jusqu'au</a:t>
            </a:r>
            <a:r>
              <a:rPr lang="en-US" sz="2400" dirty="0"/>
              <a:t> </a:t>
            </a:r>
            <a:r>
              <a:rPr lang="en-US" sz="2400" dirty="0" err="1"/>
              <a:t>répertoire</a:t>
            </a:r>
            <a:r>
              <a:rPr lang="en-US" sz="2400" dirty="0"/>
              <a:t> </a:t>
            </a:r>
            <a:r>
              <a:rPr lang="en-US" sz="2400" dirty="0" err="1"/>
              <a:t>Sample_Files</a:t>
            </a:r>
            <a:endParaRPr lang="en-US" sz="2400" dirty="0"/>
          </a:p>
          <a:p>
            <a:endParaRPr lang="en-US" sz="2400" dirty="0"/>
          </a:p>
          <a:p>
            <a:pPr marL="342900" indent="-342900">
              <a:buFont typeface="Arial" panose="020B0604020202020204" pitchFamily="34" charset="0"/>
              <a:buChar char="•"/>
            </a:pPr>
            <a:r>
              <a:rPr lang="en-US" sz="2400" dirty="0" err="1"/>
              <a:t>Listez</a:t>
            </a:r>
            <a:r>
              <a:rPr lang="en-US" sz="2400" dirty="0"/>
              <a:t> </a:t>
            </a:r>
            <a:r>
              <a:rPr lang="en-US" sz="2400" dirty="0" err="1"/>
              <a:t>tous</a:t>
            </a:r>
            <a:r>
              <a:rPr lang="en-US" sz="2400" dirty="0"/>
              <a:t> les </a:t>
            </a:r>
            <a:r>
              <a:rPr lang="en-US" sz="2400" dirty="0" err="1"/>
              <a:t>fichiers</a:t>
            </a:r>
            <a:r>
              <a:rPr lang="en-US" sz="2400" dirty="0"/>
              <a:t> </a:t>
            </a:r>
            <a:r>
              <a:rPr lang="en-US" sz="2400" dirty="0" err="1"/>
              <a:t>dont</a:t>
            </a:r>
            <a:r>
              <a:rPr lang="en-US" sz="2400" dirty="0"/>
              <a:t> le nom </a:t>
            </a:r>
            <a:r>
              <a:rPr lang="en-US" sz="2400" dirty="0" err="1"/>
              <a:t>contient</a:t>
            </a:r>
            <a:r>
              <a:rPr lang="en-US" sz="2400" dirty="0"/>
              <a:t> le mot "file".</a:t>
            </a:r>
          </a:p>
          <a:p>
            <a:pPr marL="342900" indent="-342900">
              <a:buFont typeface="Arial" panose="020B0604020202020204" pitchFamily="34" charset="0"/>
              <a:buChar char="•"/>
            </a:pPr>
            <a:r>
              <a:rPr lang="en-US" sz="2400" dirty="0" err="1"/>
              <a:t>Supprimez</a:t>
            </a:r>
            <a:r>
              <a:rPr lang="en-US" sz="2400" dirty="0"/>
              <a:t> </a:t>
            </a:r>
            <a:r>
              <a:rPr lang="en-US" sz="2400" dirty="0" err="1"/>
              <a:t>tous</a:t>
            </a:r>
            <a:r>
              <a:rPr lang="en-US" sz="2400" dirty="0"/>
              <a:t> les </a:t>
            </a:r>
            <a:r>
              <a:rPr lang="en-US" sz="2400" dirty="0" err="1"/>
              <a:t>fichiers</a:t>
            </a:r>
            <a:r>
              <a:rPr lang="en-US" sz="2400" dirty="0"/>
              <a:t> qui </a:t>
            </a:r>
            <a:r>
              <a:rPr lang="en-US" sz="2400" dirty="0" err="1"/>
              <a:t>contiennent</a:t>
            </a:r>
            <a:r>
              <a:rPr lang="en-US" sz="2400" dirty="0"/>
              <a:t> </a:t>
            </a:r>
            <a:r>
              <a:rPr lang="en-US" sz="2400" dirty="0" err="1"/>
              <a:t>l'extension</a:t>
            </a:r>
            <a:r>
              <a:rPr lang="en-US" sz="2400" dirty="0"/>
              <a:t> '.zip'.</a:t>
            </a:r>
          </a:p>
          <a:p>
            <a:pPr marL="342900" indent="-342900">
              <a:buFont typeface="Arial" panose="020B0604020202020204" pitchFamily="34" charset="0"/>
              <a:buChar char="•"/>
            </a:pPr>
            <a:r>
              <a:rPr lang="en-US" sz="2400" dirty="0" err="1"/>
              <a:t>Copiez</a:t>
            </a:r>
            <a:r>
              <a:rPr lang="en-US" sz="2400" dirty="0"/>
              <a:t> </a:t>
            </a:r>
            <a:r>
              <a:rPr lang="en-US" sz="2400" dirty="0" err="1"/>
              <a:t>tous</a:t>
            </a:r>
            <a:r>
              <a:rPr lang="en-US" sz="2400" dirty="0"/>
              <a:t> les </a:t>
            </a:r>
            <a:r>
              <a:rPr lang="en-US" sz="2400" dirty="0" err="1"/>
              <a:t>fichiers</a:t>
            </a:r>
            <a:r>
              <a:rPr lang="en-US" sz="2400" dirty="0"/>
              <a:t> </a:t>
            </a:r>
            <a:r>
              <a:rPr lang="en-US" sz="2400" dirty="0" err="1"/>
              <a:t>exécutables</a:t>
            </a:r>
            <a:r>
              <a:rPr lang="en-US" sz="2400" dirty="0"/>
              <a:t> (qui se </a:t>
            </a:r>
            <a:r>
              <a:rPr lang="en-US" sz="2400" dirty="0" err="1"/>
              <a:t>terminent</a:t>
            </a:r>
            <a:r>
              <a:rPr lang="en-US" sz="2400" dirty="0"/>
              <a:t> par '.</a:t>
            </a:r>
            <a:r>
              <a:rPr lang="en-US" sz="2400" dirty="0" err="1"/>
              <a:t>sh</a:t>
            </a:r>
            <a:r>
              <a:rPr lang="en-US" sz="2400" dirty="0"/>
              <a:t>') dans un </a:t>
            </a:r>
            <a:r>
              <a:rPr lang="en-US" sz="2400" dirty="0" err="1"/>
              <a:t>autre</a:t>
            </a:r>
            <a:r>
              <a:rPr lang="en-US" sz="2400" dirty="0"/>
              <a:t> </a:t>
            </a:r>
            <a:r>
              <a:rPr lang="en-US" sz="2400" dirty="0" err="1"/>
              <a:t>répertoire</a:t>
            </a:r>
            <a:r>
              <a:rPr lang="en-US" sz="2400" dirty="0"/>
              <a:t>.</a:t>
            </a:r>
          </a:p>
        </p:txBody>
      </p:sp>
    </p:spTree>
    <p:extLst>
      <p:ext uri="{BB962C8B-B14F-4D97-AF65-F5344CB8AC3E}">
        <p14:creationId xmlns:p14="http://schemas.microsoft.com/office/powerpoint/2010/main" val="3131191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3FC0-5FE9-4CD6-BE1A-8E080C1A8E3A}"/>
              </a:ext>
            </a:extLst>
          </p:cNvPr>
          <p:cNvSpPr>
            <a:spLocks noGrp="1"/>
          </p:cNvSpPr>
          <p:nvPr>
            <p:ph type="title"/>
          </p:nvPr>
        </p:nvSpPr>
        <p:spPr/>
        <p:txBody>
          <a:bodyPr/>
          <a:lstStyle/>
          <a:p>
            <a:r>
              <a:rPr lang="en-US" dirty="0"/>
              <a:t>Expressions </a:t>
            </a:r>
            <a:r>
              <a:rPr lang="en-US" dirty="0" err="1"/>
              <a:t>régulières</a:t>
            </a:r>
            <a:endParaRPr lang="en-US" dirty="0"/>
          </a:p>
        </p:txBody>
      </p:sp>
      <p:sp>
        <p:nvSpPr>
          <p:cNvPr id="3" name="Content Placeholder 2">
            <a:extLst>
              <a:ext uri="{FF2B5EF4-FFF2-40B4-BE49-F238E27FC236}">
                <a16:creationId xmlns:a16="http://schemas.microsoft.com/office/drawing/2014/main" id="{8280B812-DD87-47A7-89C6-C1B15F5C0643}"/>
              </a:ext>
            </a:extLst>
          </p:cNvPr>
          <p:cNvSpPr>
            <a:spLocks noGrp="1"/>
          </p:cNvSpPr>
          <p:nvPr>
            <p:ph idx="1"/>
          </p:nvPr>
        </p:nvSpPr>
        <p:spPr/>
        <p:txBody>
          <a:bodyPr/>
          <a:lstStyle/>
          <a:p>
            <a:pPr>
              <a:buFont typeface="Arial" panose="020B0604020202020204" pitchFamily="34" charset="0"/>
              <a:buChar char="•"/>
            </a:pPr>
            <a:r>
              <a:rPr lang="en-US" dirty="0"/>
              <a:t>Les expressions </a:t>
            </a:r>
            <a:r>
              <a:rPr lang="en-US" dirty="0" err="1"/>
              <a:t>régulières</a:t>
            </a:r>
            <a:r>
              <a:rPr lang="en-US" dirty="0"/>
              <a:t> </a:t>
            </a:r>
            <a:r>
              <a:rPr lang="en-US" dirty="0" err="1"/>
              <a:t>sont</a:t>
            </a:r>
            <a:r>
              <a:rPr lang="en-US" dirty="0"/>
              <a:t> un </a:t>
            </a:r>
            <a:r>
              <a:rPr lang="en-US" dirty="0" err="1"/>
              <a:t>moyen</a:t>
            </a:r>
            <a:r>
              <a:rPr lang="en-US" dirty="0"/>
              <a:t> puissant de recherche de motifs et </a:t>
            </a:r>
            <a:r>
              <a:rPr lang="en-US" dirty="0" err="1"/>
              <a:t>d'analyse</a:t>
            </a:r>
            <a:r>
              <a:rPr lang="en-US" dirty="0"/>
              <a:t> de </a:t>
            </a:r>
            <a:r>
              <a:rPr lang="en-US" dirty="0" err="1"/>
              <a:t>chaînes</a:t>
            </a:r>
            <a:r>
              <a:rPr lang="en-US" dirty="0"/>
              <a:t> de </a:t>
            </a:r>
            <a:r>
              <a:rPr lang="en-US" dirty="0" err="1"/>
              <a:t>caractères</a:t>
            </a:r>
            <a:r>
              <a:rPr lang="en-US" dirty="0"/>
              <a:t> qui </a:t>
            </a:r>
            <a:r>
              <a:rPr lang="en-US" dirty="0" err="1"/>
              <a:t>peut</a:t>
            </a:r>
            <a:r>
              <a:rPr lang="en-US" dirty="0"/>
              <a:t> </a:t>
            </a:r>
            <a:r>
              <a:rPr lang="en-US" dirty="0" err="1"/>
              <a:t>être</a:t>
            </a:r>
            <a:r>
              <a:rPr lang="en-US" dirty="0"/>
              <a:t> </a:t>
            </a:r>
            <a:r>
              <a:rPr lang="en-US" dirty="0" err="1"/>
              <a:t>utilisé</a:t>
            </a:r>
            <a:r>
              <a:rPr lang="en-US" dirty="0"/>
              <a:t> dans de </a:t>
            </a:r>
            <a:r>
              <a:rPr lang="en-US" dirty="0" err="1"/>
              <a:t>nombreux</a:t>
            </a:r>
            <a:r>
              <a:rPr lang="en-US" dirty="0"/>
              <a:t> </a:t>
            </a:r>
            <a:r>
              <a:rPr lang="en-US" dirty="0" err="1"/>
              <a:t>cas</a:t>
            </a:r>
            <a:r>
              <a:rPr lang="en-US" dirty="0"/>
              <a:t>. Les expressions </a:t>
            </a:r>
            <a:r>
              <a:rPr lang="en-US" dirty="0" err="1"/>
              <a:t>régulières</a:t>
            </a:r>
            <a:r>
              <a:rPr lang="en-US" dirty="0"/>
              <a:t> nous </a:t>
            </a:r>
            <a:r>
              <a:rPr lang="en-US" dirty="0" err="1"/>
              <a:t>permettent</a:t>
            </a:r>
            <a:r>
              <a:rPr lang="en-US" dirty="0"/>
              <a:t> de</a:t>
            </a:r>
          </a:p>
          <a:p>
            <a:pPr>
              <a:buFont typeface="Arial" panose="020B0604020202020204" pitchFamily="34" charset="0"/>
              <a:buChar char="•"/>
            </a:pPr>
            <a:r>
              <a:rPr lang="en-US" dirty="0"/>
              <a:t>de </a:t>
            </a:r>
            <a:r>
              <a:rPr lang="en-US" dirty="0" err="1"/>
              <a:t>valider</a:t>
            </a:r>
            <a:r>
              <a:rPr lang="en-US" dirty="0"/>
              <a:t> les entrées de </a:t>
            </a:r>
            <a:r>
              <a:rPr lang="en-US" dirty="0" err="1"/>
              <a:t>texte</a:t>
            </a:r>
            <a:endParaRPr lang="en-US" dirty="0"/>
          </a:p>
          <a:p>
            <a:pPr>
              <a:buFont typeface="Arial" panose="020B0604020202020204" pitchFamily="34" charset="0"/>
              <a:buChar char="•"/>
            </a:pPr>
            <a:r>
              <a:rPr lang="en-US" dirty="0" err="1"/>
              <a:t>Rechercher</a:t>
            </a:r>
            <a:r>
              <a:rPr lang="en-US" dirty="0"/>
              <a:t> (et </a:t>
            </a:r>
            <a:r>
              <a:rPr lang="en-US" dirty="0" err="1"/>
              <a:t>remplacer</a:t>
            </a:r>
            <a:r>
              <a:rPr lang="en-US" dirty="0"/>
              <a:t>) du </a:t>
            </a:r>
            <a:r>
              <a:rPr lang="en-US" dirty="0" err="1"/>
              <a:t>texte</a:t>
            </a:r>
            <a:r>
              <a:rPr lang="en-US" dirty="0"/>
              <a:t> dans un </a:t>
            </a:r>
            <a:r>
              <a:rPr lang="en-US" dirty="0" err="1"/>
              <a:t>fichier</a:t>
            </a:r>
            <a:endParaRPr lang="en-US" dirty="0"/>
          </a:p>
          <a:p>
            <a:pPr>
              <a:buFont typeface="Arial" panose="020B0604020202020204" pitchFamily="34" charset="0"/>
              <a:buChar char="•"/>
            </a:pPr>
            <a:r>
              <a:rPr lang="en-US" dirty="0" err="1"/>
              <a:t>Renommer</a:t>
            </a:r>
            <a:r>
              <a:rPr lang="en-US" dirty="0"/>
              <a:t> des </a:t>
            </a:r>
            <a:r>
              <a:rPr lang="en-US" dirty="0" err="1"/>
              <a:t>fichiers</a:t>
            </a:r>
            <a:r>
              <a:rPr lang="en-US" dirty="0"/>
              <a:t> par lots</a:t>
            </a:r>
          </a:p>
          <a:p>
            <a:pPr>
              <a:buFont typeface="Arial" panose="020B0604020202020204" pitchFamily="34" charset="0"/>
              <a:buChar char="•"/>
            </a:pPr>
            <a:r>
              <a:rPr lang="en-US" dirty="0" err="1"/>
              <a:t>d'effectuer</a:t>
            </a:r>
            <a:r>
              <a:rPr lang="en-US" dirty="0"/>
              <a:t> des </a:t>
            </a:r>
            <a:r>
              <a:rPr lang="en-US" dirty="0" err="1"/>
              <a:t>recherches</a:t>
            </a:r>
            <a:r>
              <a:rPr lang="en-US" dirty="0"/>
              <a:t> </a:t>
            </a:r>
            <a:r>
              <a:rPr lang="en-US" dirty="0" err="1"/>
              <a:t>incroyablement</a:t>
            </a:r>
            <a:r>
              <a:rPr lang="en-US" dirty="0"/>
              <a:t> </a:t>
            </a:r>
            <a:r>
              <a:rPr lang="en-US" dirty="0" err="1"/>
              <a:t>puissantes</a:t>
            </a:r>
            <a:r>
              <a:rPr lang="en-US" dirty="0"/>
              <a:t> dans les </a:t>
            </a:r>
            <a:r>
              <a:rPr lang="en-US" dirty="0" err="1"/>
              <a:t>fichiers</a:t>
            </a:r>
            <a:endParaRPr lang="en-US" dirty="0"/>
          </a:p>
          <a:p>
            <a:pPr>
              <a:buFont typeface="Arial" panose="020B0604020202020204" pitchFamily="34" charset="0"/>
              <a:buChar char="•"/>
            </a:pPr>
            <a:r>
              <a:rPr lang="en-US" dirty="0" err="1"/>
              <a:t>Interagir</a:t>
            </a:r>
            <a:r>
              <a:rPr lang="en-US" dirty="0"/>
              <a:t> avec des </a:t>
            </a:r>
            <a:r>
              <a:rPr lang="en-US" dirty="0" err="1"/>
              <a:t>serveurs</a:t>
            </a:r>
            <a:r>
              <a:rPr lang="en-US" dirty="0"/>
              <a:t> </a:t>
            </a:r>
            <a:r>
              <a:rPr lang="en-US" dirty="0" err="1"/>
              <a:t>comme</a:t>
            </a:r>
            <a:r>
              <a:rPr lang="en-US" dirty="0"/>
              <a:t> Apache</a:t>
            </a:r>
          </a:p>
          <a:p>
            <a:pPr>
              <a:buFont typeface="Arial" panose="020B0604020202020204" pitchFamily="34" charset="0"/>
              <a:buChar char="•"/>
            </a:pPr>
            <a:r>
              <a:rPr lang="en-US" dirty="0"/>
              <a:t>Recherche de motifs dans les </a:t>
            </a:r>
            <a:r>
              <a:rPr lang="en-US" dirty="0" err="1"/>
              <a:t>chaînes</a:t>
            </a:r>
            <a:r>
              <a:rPr lang="en-US" dirty="0"/>
              <a:t> de </a:t>
            </a:r>
            <a:r>
              <a:rPr lang="en-US" dirty="0" err="1"/>
              <a:t>caractères</a:t>
            </a:r>
            <a:endParaRPr lang="en-US" dirty="0"/>
          </a:p>
        </p:txBody>
      </p:sp>
      <p:sp>
        <p:nvSpPr>
          <p:cNvPr id="4" name="TextBox 3">
            <a:extLst>
              <a:ext uri="{FF2B5EF4-FFF2-40B4-BE49-F238E27FC236}">
                <a16:creationId xmlns:a16="http://schemas.microsoft.com/office/drawing/2014/main" id="{4F9B8974-B304-6C40-8E7E-6E562DF2D2E9}"/>
              </a:ext>
            </a:extLst>
          </p:cNvPr>
          <p:cNvSpPr txBox="1"/>
          <p:nvPr/>
        </p:nvSpPr>
        <p:spPr>
          <a:xfrm>
            <a:off x="1097280" y="5576706"/>
            <a:ext cx="7136056" cy="584775"/>
          </a:xfrm>
          <a:prstGeom prst="rect">
            <a:avLst/>
          </a:prstGeom>
          <a:noFill/>
        </p:spPr>
        <p:txBody>
          <a:bodyPr wrap="none" rtlCol="0">
            <a:spAutoFit/>
          </a:bodyPr>
          <a:lstStyle/>
          <a:p>
            <a:r>
              <a:rPr lang="en-US" sz="3200" dirty="0" err="1"/>
              <a:t>Mais</a:t>
            </a:r>
            <a:r>
              <a:rPr lang="en-US" sz="3200" dirty="0"/>
              <a:t> </a:t>
            </a:r>
            <a:r>
              <a:rPr lang="en-US" sz="3200" dirty="0" err="1"/>
              <a:t>cela</a:t>
            </a:r>
            <a:r>
              <a:rPr lang="en-US" sz="3200" dirty="0"/>
              <a:t> </a:t>
            </a:r>
            <a:r>
              <a:rPr lang="en-US" sz="3200" dirty="0" err="1"/>
              <a:t>peut</a:t>
            </a:r>
            <a:r>
              <a:rPr lang="en-US" sz="3200" dirty="0"/>
              <a:t> </a:t>
            </a:r>
            <a:r>
              <a:rPr lang="en-US" sz="3200" dirty="0" err="1"/>
              <a:t>être</a:t>
            </a:r>
            <a:r>
              <a:rPr lang="en-US" sz="3200" dirty="0"/>
              <a:t> </a:t>
            </a:r>
            <a:r>
              <a:rPr lang="en-US" sz="3200" dirty="0" err="1"/>
              <a:t>déroutant</a:t>
            </a:r>
            <a:r>
              <a:rPr lang="en-US" sz="3200" dirty="0"/>
              <a:t> au début !</a:t>
            </a:r>
          </a:p>
        </p:txBody>
      </p:sp>
    </p:spTree>
    <p:extLst>
      <p:ext uri="{BB962C8B-B14F-4D97-AF65-F5344CB8AC3E}">
        <p14:creationId xmlns:p14="http://schemas.microsoft.com/office/powerpoint/2010/main" val="728574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64609D-4734-284E-A441-A5D077B3E1A9}"/>
              </a:ext>
            </a:extLst>
          </p:cNvPr>
          <p:cNvSpPr txBox="1"/>
          <p:nvPr/>
        </p:nvSpPr>
        <p:spPr>
          <a:xfrm>
            <a:off x="1942888" y="1906727"/>
            <a:ext cx="1619674" cy="707886"/>
          </a:xfrm>
          <a:prstGeom prst="rect">
            <a:avLst/>
          </a:prstGeom>
          <a:noFill/>
        </p:spPr>
        <p:txBody>
          <a:bodyPr wrap="square" rtlCol="0">
            <a:spAutoFit/>
          </a:bodyPr>
          <a:lstStyle/>
          <a:p>
            <a:r>
              <a:rPr lang="en-US" sz="4000" b="1" dirty="0" err="1"/>
              <a:t>RegEx</a:t>
            </a:r>
            <a:endParaRPr lang="en-US" sz="4000" b="1" dirty="0"/>
          </a:p>
        </p:txBody>
      </p:sp>
      <p:cxnSp>
        <p:nvCxnSpPr>
          <p:cNvPr id="6" name="Straight Arrow Connector 5">
            <a:extLst>
              <a:ext uri="{FF2B5EF4-FFF2-40B4-BE49-F238E27FC236}">
                <a16:creationId xmlns:a16="http://schemas.microsoft.com/office/drawing/2014/main" id="{0D302034-8AED-7940-892E-F6AD11D2C78C}"/>
              </a:ext>
            </a:extLst>
          </p:cNvPr>
          <p:cNvCxnSpPr>
            <a:cxnSpLocks/>
          </p:cNvCxnSpPr>
          <p:nvPr/>
        </p:nvCxnSpPr>
        <p:spPr>
          <a:xfrm flipH="1">
            <a:off x="1300163" y="2628901"/>
            <a:ext cx="1319426" cy="728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D35DD5BF-B4A2-EE4D-88B9-9234D1697F42}"/>
              </a:ext>
            </a:extLst>
          </p:cNvPr>
          <p:cNvCxnSpPr>
            <a:cxnSpLocks/>
          </p:cNvCxnSpPr>
          <p:nvPr/>
        </p:nvCxnSpPr>
        <p:spPr>
          <a:xfrm>
            <a:off x="2828713" y="2615654"/>
            <a:ext cx="1300375" cy="7418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251D7F1A-3264-5444-BF25-FE20FF803CC7}"/>
              </a:ext>
            </a:extLst>
          </p:cNvPr>
          <p:cNvSpPr txBox="1"/>
          <p:nvPr/>
        </p:nvSpPr>
        <p:spPr>
          <a:xfrm>
            <a:off x="300038" y="3402351"/>
            <a:ext cx="2528675" cy="369332"/>
          </a:xfrm>
          <a:prstGeom prst="rect">
            <a:avLst/>
          </a:prstGeom>
          <a:noFill/>
        </p:spPr>
        <p:txBody>
          <a:bodyPr wrap="square" rtlCol="0">
            <a:spAutoFit/>
          </a:bodyPr>
          <a:lstStyle/>
          <a:p>
            <a:r>
              <a:rPr lang="en-US" b="1" dirty="0" err="1"/>
              <a:t>Caractères</a:t>
            </a:r>
            <a:r>
              <a:rPr lang="en-US" b="1" dirty="0"/>
              <a:t> </a:t>
            </a:r>
            <a:r>
              <a:rPr lang="en-US" b="1" dirty="0" err="1"/>
              <a:t>littéraux</a:t>
            </a:r>
            <a:endParaRPr lang="en-US" b="1" dirty="0"/>
          </a:p>
        </p:txBody>
      </p:sp>
      <p:sp>
        <p:nvSpPr>
          <p:cNvPr id="17" name="TextBox 16">
            <a:extLst>
              <a:ext uri="{FF2B5EF4-FFF2-40B4-BE49-F238E27FC236}">
                <a16:creationId xmlns:a16="http://schemas.microsoft.com/office/drawing/2014/main" id="{8F9CD463-6BD1-594B-A49F-6D62D171709F}"/>
              </a:ext>
            </a:extLst>
          </p:cNvPr>
          <p:cNvSpPr txBox="1"/>
          <p:nvPr/>
        </p:nvSpPr>
        <p:spPr>
          <a:xfrm>
            <a:off x="3419689" y="3402351"/>
            <a:ext cx="2528675" cy="369332"/>
          </a:xfrm>
          <a:prstGeom prst="rect">
            <a:avLst/>
          </a:prstGeom>
          <a:noFill/>
        </p:spPr>
        <p:txBody>
          <a:bodyPr wrap="square" rtlCol="0">
            <a:spAutoFit/>
          </a:bodyPr>
          <a:lstStyle/>
          <a:p>
            <a:r>
              <a:rPr lang="en-US" b="1" dirty="0"/>
              <a:t>Metacharacters</a:t>
            </a:r>
          </a:p>
        </p:txBody>
      </p:sp>
      <p:sp>
        <p:nvSpPr>
          <p:cNvPr id="18" name="TextBox 17">
            <a:extLst>
              <a:ext uri="{FF2B5EF4-FFF2-40B4-BE49-F238E27FC236}">
                <a16:creationId xmlns:a16="http://schemas.microsoft.com/office/drawing/2014/main" id="{A36C3A9B-1BC3-6D47-A0D4-D4A5924893E2}"/>
              </a:ext>
            </a:extLst>
          </p:cNvPr>
          <p:cNvSpPr txBox="1"/>
          <p:nvPr/>
        </p:nvSpPr>
        <p:spPr>
          <a:xfrm>
            <a:off x="153957" y="3816550"/>
            <a:ext cx="2292411" cy="830997"/>
          </a:xfrm>
          <a:prstGeom prst="rect">
            <a:avLst/>
          </a:prstGeom>
          <a:noFill/>
        </p:spPr>
        <p:txBody>
          <a:bodyPr wrap="square" rtlCol="0">
            <a:spAutoFit/>
          </a:bodyPr>
          <a:lstStyle/>
          <a:p>
            <a:r>
              <a:rPr lang="en-US" sz="1600" dirty="0" err="1"/>
              <a:t>Chatactéres</a:t>
            </a:r>
            <a:r>
              <a:rPr lang="en-US" sz="1600" dirty="0"/>
              <a:t> standards </a:t>
            </a:r>
            <a:r>
              <a:rPr lang="en-US" sz="1600" dirty="0" err="1"/>
              <a:t>tels</a:t>
            </a:r>
            <a:r>
              <a:rPr lang="en-US" sz="1600" dirty="0"/>
              <a:t> que nous les </a:t>
            </a:r>
            <a:r>
              <a:rPr lang="en-US" sz="1600" dirty="0" err="1"/>
              <a:t>connaissons</a:t>
            </a:r>
            <a:endParaRPr lang="en-US" sz="1600" dirty="0"/>
          </a:p>
        </p:txBody>
      </p:sp>
      <p:sp>
        <p:nvSpPr>
          <p:cNvPr id="19" name="TextBox 18">
            <a:extLst>
              <a:ext uri="{FF2B5EF4-FFF2-40B4-BE49-F238E27FC236}">
                <a16:creationId xmlns:a16="http://schemas.microsoft.com/office/drawing/2014/main" id="{64911B68-2EF7-3348-A1C7-34272C0F582F}"/>
              </a:ext>
            </a:extLst>
          </p:cNvPr>
          <p:cNvSpPr txBox="1"/>
          <p:nvPr/>
        </p:nvSpPr>
        <p:spPr>
          <a:xfrm>
            <a:off x="3154680" y="3771683"/>
            <a:ext cx="2292411" cy="1077218"/>
          </a:xfrm>
          <a:prstGeom prst="rect">
            <a:avLst/>
          </a:prstGeom>
          <a:noFill/>
        </p:spPr>
        <p:txBody>
          <a:bodyPr wrap="square" rtlCol="0">
            <a:spAutoFit/>
          </a:bodyPr>
          <a:lstStyle/>
          <a:p>
            <a:r>
              <a:rPr lang="en-US" sz="1600" dirty="0"/>
              <a:t>Les </a:t>
            </a:r>
            <a:r>
              <a:rPr lang="en-US" sz="1600" dirty="0" err="1"/>
              <a:t>caractères</a:t>
            </a:r>
            <a:r>
              <a:rPr lang="en-US" sz="1600" dirty="0"/>
              <a:t> </a:t>
            </a:r>
            <a:r>
              <a:rPr lang="en-US" sz="1600" dirty="0" err="1"/>
              <a:t>spéciaux</a:t>
            </a:r>
            <a:r>
              <a:rPr lang="en-US" sz="1600" dirty="0"/>
              <a:t> qui </a:t>
            </a:r>
            <a:r>
              <a:rPr lang="en-US" sz="1600" dirty="0" err="1"/>
              <a:t>donnent</a:t>
            </a:r>
            <a:r>
              <a:rPr lang="en-US" sz="1600" dirty="0"/>
              <a:t> </a:t>
            </a:r>
            <a:r>
              <a:rPr lang="en-US" sz="1600" dirty="0" err="1"/>
              <a:t>leur</a:t>
            </a:r>
            <a:r>
              <a:rPr lang="en-US" sz="1600" dirty="0"/>
              <a:t> puissance aux expressions </a:t>
            </a:r>
            <a:r>
              <a:rPr lang="en-US" sz="1600" dirty="0" err="1"/>
              <a:t>régulières</a:t>
            </a:r>
            <a:endParaRPr lang="en-US" sz="1600" dirty="0"/>
          </a:p>
        </p:txBody>
      </p:sp>
      <p:pic>
        <p:nvPicPr>
          <p:cNvPr id="20" name="Picture 19">
            <a:extLst>
              <a:ext uri="{FF2B5EF4-FFF2-40B4-BE49-F238E27FC236}">
                <a16:creationId xmlns:a16="http://schemas.microsoft.com/office/drawing/2014/main" id="{48394647-D276-324C-8C87-1741CFCC8C60}"/>
              </a:ext>
            </a:extLst>
          </p:cNvPr>
          <p:cNvPicPr>
            <a:picLocks noChangeAspect="1"/>
          </p:cNvPicPr>
          <p:nvPr/>
        </p:nvPicPr>
        <p:blipFill rotWithShape="1">
          <a:blip r:embed="rId2"/>
          <a:srcRect b="8621"/>
          <a:stretch/>
        </p:blipFill>
        <p:spPr>
          <a:xfrm>
            <a:off x="6585586" y="1737360"/>
            <a:ext cx="4779218" cy="4409453"/>
          </a:xfrm>
          <a:prstGeom prst="rect">
            <a:avLst/>
          </a:prstGeom>
        </p:spPr>
      </p:pic>
      <p:sp>
        <p:nvSpPr>
          <p:cNvPr id="10" name="Title 1">
            <a:extLst>
              <a:ext uri="{FF2B5EF4-FFF2-40B4-BE49-F238E27FC236}">
                <a16:creationId xmlns:a16="http://schemas.microsoft.com/office/drawing/2014/main" id="{A8B5DBE7-7A13-DAE0-9EED-7095CB681669}"/>
              </a:ext>
            </a:extLst>
          </p:cNvPr>
          <p:cNvSpPr>
            <a:spLocks noGrp="1"/>
          </p:cNvSpPr>
          <p:nvPr>
            <p:ph type="title"/>
          </p:nvPr>
        </p:nvSpPr>
        <p:spPr>
          <a:xfrm>
            <a:off x="1097280" y="286603"/>
            <a:ext cx="10058400" cy="1450757"/>
          </a:xfrm>
        </p:spPr>
        <p:txBody>
          <a:bodyPr/>
          <a:lstStyle/>
          <a:p>
            <a:r>
              <a:rPr lang="en-US" dirty="0"/>
              <a:t>Expressions </a:t>
            </a:r>
            <a:r>
              <a:rPr lang="en-US" dirty="0" err="1"/>
              <a:t>régulières</a:t>
            </a:r>
            <a:endParaRPr lang="en-US" dirty="0"/>
          </a:p>
        </p:txBody>
      </p:sp>
    </p:spTree>
    <p:extLst>
      <p:ext uri="{BB962C8B-B14F-4D97-AF65-F5344CB8AC3E}">
        <p14:creationId xmlns:p14="http://schemas.microsoft.com/office/powerpoint/2010/main" val="2635641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403D2-29C4-4779-8E90-A67E7CA4B2A3}"/>
              </a:ext>
            </a:extLst>
          </p:cNvPr>
          <p:cNvSpPr>
            <a:spLocks noGrp="1"/>
          </p:cNvSpPr>
          <p:nvPr>
            <p:ph type="title"/>
          </p:nvPr>
        </p:nvSpPr>
        <p:spPr/>
        <p:txBody>
          <a:bodyPr/>
          <a:lstStyle/>
          <a:p>
            <a:r>
              <a:rPr lang="fr-FR" dirty="0"/>
              <a:t>Installation de Windows 10 (après avoir téléchargé l'application Ubuntu)</a:t>
            </a:r>
            <a:endParaRPr lang="en-US" dirty="0"/>
          </a:p>
        </p:txBody>
      </p:sp>
      <p:sp>
        <p:nvSpPr>
          <p:cNvPr id="3" name="Content Placeholder 2">
            <a:extLst>
              <a:ext uri="{FF2B5EF4-FFF2-40B4-BE49-F238E27FC236}">
                <a16:creationId xmlns:a16="http://schemas.microsoft.com/office/drawing/2014/main" id="{A072AB29-62F6-4674-8588-5FADEE6F991A}"/>
              </a:ext>
            </a:extLst>
          </p:cNvPr>
          <p:cNvSpPr>
            <a:spLocks noGrp="1"/>
          </p:cNvSpPr>
          <p:nvPr>
            <p:ph idx="1"/>
          </p:nvPr>
        </p:nvSpPr>
        <p:spPr/>
        <p:txBody>
          <a:bodyPr/>
          <a:lstStyle/>
          <a:p>
            <a:r>
              <a:rPr lang="en-US" dirty="0"/>
              <a:t>1. </a:t>
            </a:r>
            <a:r>
              <a:rPr lang="en-US" dirty="0" err="1"/>
              <a:t>Ouvrez</a:t>
            </a:r>
            <a:r>
              <a:rPr lang="en-US" dirty="0"/>
              <a:t> </a:t>
            </a:r>
            <a:r>
              <a:rPr lang="en-US" dirty="0" err="1"/>
              <a:t>Powershell</a:t>
            </a:r>
            <a:endParaRPr lang="en-US" dirty="0"/>
          </a:p>
          <a:p>
            <a:r>
              <a:rPr lang="en-US" dirty="0"/>
              <a:t>2. </a:t>
            </a:r>
            <a:r>
              <a:rPr lang="en-US" dirty="0" err="1"/>
              <a:t>Tapez</a:t>
            </a:r>
            <a:r>
              <a:rPr lang="en-US" dirty="0"/>
              <a:t>: </a:t>
            </a:r>
            <a:r>
              <a:rPr lang="en-ZA" b="0" i="0" dirty="0" err="1">
                <a:solidFill>
                  <a:srgbClr val="161616"/>
                </a:solidFill>
                <a:effectLst/>
                <a:latin typeface="SFMono-Regular"/>
              </a:rPr>
              <a:t>wsl</a:t>
            </a:r>
            <a:r>
              <a:rPr lang="en-ZA" b="0" i="0" dirty="0">
                <a:solidFill>
                  <a:srgbClr val="006881"/>
                </a:solidFill>
                <a:effectLst/>
                <a:latin typeface="SFMono-Regular"/>
              </a:rPr>
              <a:t> --install</a:t>
            </a:r>
            <a:endParaRPr lang="en-US" dirty="0"/>
          </a:p>
          <a:p>
            <a:pPr marL="0" indent="0">
              <a:buNone/>
            </a:pPr>
            <a:endParaRPr lang="en-US" sz="2400" dirty="0">
              <a:solidFill>
                <a:srgbClr val="FF0000"/>
              </a:solidFill>
            </a:endParaRPr>
          </a:p>
        </p:txBody>
      </p:sp>
    </p:spTree>
    <p:extLst>
      <p:ext uri="{BB962C8B-B14F-4D97-AF65-F5344CB8AC3E}">
        <p14:creationId xmlns:p14="http://schemas.microsoft.com/office/powerpoint/2010/main" val="1877752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80B812-DD87-47A7-89C6-C1B15F5C0643}"/>
              </a:ext>
            </a:extLst>
          </p:cNvPr>
          <p:cNvSpPr>
            <a:spLocks noGrp="1"/>
          </p:cNvSpPr>
          <p:nvPr>
            <p:ph idx="1"/>
          </p:nvPr>
        </p:nvSpPr>
        <p:spPr/>
        <p:txBody>
          <a:bodyPr>
            <a:normAutofit/>
          </a:bodyPr>
          <a:lstStyle/>
          <a:p>
            <a:r>
              <a:rPr lang="en-US" dirty="0" err="1"/>
              <a:t>Exemples</a:t>
            </a:r>
            <a:r>
              <a:rPr lang="en-US" dirty="0"/>
              <a:t> de construction </a:t>
            </a:r>
            <a:r>
              <a:rPr lang="en-US" dirty="0" err="1"/>
              <a:t>d'expressions</a:t>
            </a:r>
            <a:r>
              <a:rPr lang="en-US" dirty="0"/>
              <a:t> </a:t>
            </a:r>
            <a:r>
              <a:rPr lang="en-US" dirty="0" err="1"/>
              <a:t>régulières</a:t>
            </a:r>
            <a:r>
              <a:rPr lang="en-US" dirty="0"/>
              <a:t> pour la recherche de motifs [...] :</a:t>
            </a:r>
          </a:p>
          <a:p>
            <a:r>
              <a:rPr lang="en-US" dirty="0"/>
              <a:t>'^W' : Correspond </a:t>
            </a:r>
            <a:r>
              <a:rPr lang="en-US" dirty="0" err="1"/>
              <a:t>à</a:t>
            </a:r>
            <a:r>
              <a:rPr lang="en-US" dirty="0"/>
              <a:t> </a:t>
            </a:r>
            <a:r>
              <a:rPr lang="en-US" dirty="0" err="1"/>
              <a:t>toute</a:t>
            </a:r>
            <a:r>
              <a:rPr lang="en-US" dirty="0"/>
              <a:t> </a:t>
            </a:r>
            <a:r>
              <a:rPr lang="en-US" dirty="0" err="1"/>
              <a:t>chaîne</a:t>
            </a:r>
            <a:r>
              <a:rPr lang="en-US" dirty="0"/>
              <a:t> </a:t>
            </a:r>
            <a:r>
              <a:rPr lang="en-US" dirty="0" err="1"/>
              <a:t>commençant</a:t>
            </a:r>
            <a:r>
              <a:rPr lang="en-US" dirty="0"/>
              <a:t> par W</a:t>
            </a:r>
          </a:p>
          <a:p>
            <a:r>
              <a:rPr lang="en-US" dirty="0"/>
              <a:t>'n$' : Correspond </a:t>
            </a:r>
            <a:r>
              <a:rPr lang="en-US" dirty="0" err="1"/>
              <a:t>à</a:t>
            </a:r>
            <a:r>
              <a:rPr lang="en-US" dirty="0"/>
              <a:t> </a:t>
            </a:r>
            <a:r>
              <a:rPr lang="en-US" dirty="0" err="1"/>
              <a:t>toute</a:t>
            </a:r>
            <a:r>
              <a:rPr lang="en-US" dirty="0"/>
              <a:t> </a:t>
            </a:r>
            <a:r>
              <a:rPr lang="en-US" dirty="0" err="1"/>
              <a:t>chaîne</a:t>
            </a:r>
            <a:r>
              <a:rPr lang="en-US" dirty="0"/>
              <a:t> de </a:t>
            </a:r>
            <a:r>
              <a:rPr lang="en-US" dirty="0" err="1"/>
              <a:t>caractères</a:t>
            </a:r>
            <a:r>
              <a:rPr lang="en-US" dirty="0"/>
              <a:t> se </a:t>
            </a:r>
            <a:r>
              <a:rPr lang="en-US" dirty="0" err="1"/>
              <a:t>terminant</a:t>
            </a:r>
            <a:r>
              <a:rPr lang="en-US" dirty="0"/>
              <a:t> par n</a:t>
            </a:r>
          </a:p>
          <a:p>
            <a:r>
              <a:rPr lang="en-US" dirty="0"/>
              <a:t>'^[NW]' : Correspond </a:t>
            </a:r>
            <a:r>
              <a:rPr lang="en-US" dirty="0" err="1"/>
              <a:t>à</a:t>
            </a:r>
            <a:r>
              <a:rPr lang="en-US" dirty="0"/>
              <a:t> </a:t>
            </a:r>
            <a:r>
              <a:rPr lang="en-US" dirty="0" err="1"/>
              <a:t>toute</a:t>
            </a:r>
            <a:r>
              <a:rPr lang="en-US" dirty="0"/>
              <a:t> </a:t>
            </a:r>
            <a:r>
              <a:rPr lang="en-US" dirty="0" err="1"/>
              <a:t>chaîne</a:t>
            </a:r>
            <a:r>
              <a:rPr lang="en-US" dirty="0"/>
              <a:t> </a:t>
            </a:r>
            <a:r>
              <a:rPr lang="en-US" dirty="0" err="1"/>
              <a:t>commençant</a:t>
            </a:r>
            <a:r>
              <a:rPr lang="en-US" dirty="0"/>
              <a:t> par N </a:t>
            </a:r>
            <a:r>
              <a:rPr lang="en-US" dirty="0" err="1"/>
              <a:t>ou</a:t>
            </a:r>
            <a:r>
              <a:rPr lang="en-US" dirty="0"/>
              <a:t> W</a:t>
            </a:r>
          </a:p>
          <a:p>
            <a:r>
              <a:rPr lang="en-US" dirty="0"/>
              <a:t>'[NW]' : Correspond </a:t>
            </a:r>
            <a:r>
              <a:rPr lang="en-US" dirty="0" err="1"/>
              <a:t>à</a:t>
            </a:r>
            <a:r>
              <a:rPr lang="en-US" dirty="0"/>
              <a:t> </a:t>
            </a:r>
            <a:r>
              <a:rPr lang="en-US" dirty="0" err="1"/>
              <a:t>toute</a:t>
            </a:r>
            <a:r>
              <a:rPr lang="en-US" dirty="0"/>
              <a:t> </a:t>
            </a:r>
            <a:r>
              <a:rPr lang="en-US" dirty="0" err="1"/>
              <a:t>chaîne</a:t>
            </a:r>
            <a:r>
              <a:rPr lang="en-US" dirty="0"/>
              <a:t> de </a:t>
            </a:r>
            <a:r>
              <a:rPr lang="en-US" dirty="0" err="1"/>
              <a:t>caractères</a:t>
            </a:r>
            <a:r>
              <a:rPr lang="en-US" dirty="0"/>
              <a:t> </a:t>
            </a:r>
            <a:r>
              <a:rPr lang="en-US" dirty="0" err="1"/>
              <a:t>commençant</a:t>
            </a:r>
            <a:r>
              <a:rPr lang="en-US" dirty="0"/>
              <a:t> par N </a:t>
            </a:r>
            <a:r>
              <a:rPr lang="en-US" dirty="0" err="1"/>
              <a:t>ou</a:t>
            </a:r>
            <a:r>
              <a:rPr lang="en-US" dirty="0"/>
              <a:t> W, sans se limiter au premier </a:t>
            </a:r>
            <a:r>
              <a:rPr lang="en-US" dirty="0" err="1"/>
              <a:t>caractère</a:t>
            </a:r>
            <a:r>
              <a:rPr lang="en-US" dirty="0"/>
              <a:t>.</a:t>
            </a:r>
          </a:p>
          <a:p>
            <a:r>
              <a:rPr lang="en-US" dirty="0"/>
              <a:t>'</a:t>
            </a:r>
            <a:r>
              <a:rPr lang="en-US" dirty="0" err="1"/>
              <a:t>Walt|Jack</a:t>
            </a:r>
            <a:r>
              <a:rPr lang="en-US" dirty="0"/>
              <a:t>' : Correspond </a:t>
            </a:r>
            <a:r>
              <a:rPr lang="en-US" dirty="0" err="1"/>
              <a:t>à</a:t>
            </a:r>
            <a:r>
              <a:rPr lang="en-US" dirty="0"/>
              <a:t> </a:t>
            </a:r>
            <a:r>
              <a:rPr lang="en-US" dirty="0" err="1"/>
              <a:t>toutes</a:t>
            </a:r>
            <a:r>
              <a:rPr lang="en-US" dirty="0"/>
              <a:t> les entrées qui </a:t>
            </a:r>
            <a:r>
              <a:rPr lang="en-US" dirty="0" err="1"/>
              <a:t>contiennent</a:t>
            </a:r>
            <a:r>
              <a:rPr lang="en-US" dirty="0"/>
              <a:t> Walk </a:t>
            </a:r>
            <a:r>
              <a:rPr lang="en-US" dirty="0" err="1"/>
              <a:t>ou</a:t>
            </a:r>
            <a:r>
              <a:rPr lang="en-US" dirty="0"/>
              <a:t> Jack </a:t>
            </a:r>
          </a:p>
          <a:p>
            <a:r>
              <a:rPr lang="en-US" dirty="0"/>
              <a:t>^[W].....' : correspond </a:t>
            </a:r>
            <a:r>
              <a:rPr lang="en-US" dirty="0" err="1"/>
              <a:t>à</a:t>
            </a:r>
            <a:r>
              <a:rPr lang="en-US" dirty="0"/>
              <a:t> </a:t>
            </a:r>
            <a:r>
              <a:rPr lang="en-US" dirty="0" err="1"/>
              <a:t>toute</a:t>
            </a:r>
            <a:r>
              <a:rPr lang="en-US" dirty="0"/>
              <a:t> </a:t>
            </a:r>
            <a:r>
              <a:rPr lang="en-US" dirty="0" err="1"/>
              <a:t>chaîne</a:t>
            </a:r>
            <a:r>
              <a:rPr lang="en-US" dirty="0"/>
              <a:t> </a:t>
            </a:r>
            <a:r>
              <a:rPr lang="en-US" dirty="0" err="1"/>
              <a:t>commençant</a:t>
            </a:r>
            <a:r>
              <a:rPr lang="en-US" dirty="0"/>
              <a:t> par W et </a:t>
            </a:r>
            <a:r>
              <a:rPr lang="en-US" dirty="0" err="1"/>
              <a:t>suivie</a:t>
            </a:r>
            <a:r>
              <a:rPr lang="en-US" dirty="0"/>
              <a:t> de </a:t>
            </a:r>
            <a:r>
              <a:rPr lang="en-US" dirty="0" err="1"/>
              <a:t>seulement</a:t>
            </a:r>
            <a:r>
              <a:rPr lang="en-US" dirty="0"/>
              <a:t> 5 </a:t>
            </a:r>
            <a:r>
              <a:rPr lang="en-US" dirty="0" err="1"/>
              <a:t>caractères</a:t>
            </a:r>
            <a:r>
              <a:rPr lang="en-US" dirty="0"/>
              <a:t>.</a:t>
            </a:r>
          </a:p>
        </p:txBody>
      </p:sp>
      <p:sp>
        <p:nvSpPr>
          <p:cNvPr id="7" name="Title 1">
            <a:extLst>
              <a:ext uri="{FF2B5EF4-FFF2-40B4-BE49-F238E27FC236}">
                <a16:creationId xmlns:a16="http://schemas.microsoft.com/office/drawing/2014/main" id="{573465C6-0CD0-E252-3290-FDCF54A30509}"/>
              </a:ext>
            </a:extLst>
          </p:cNvPr>
          <p:cNvSpPr>
            <a:spLocks noGrp="1"/>
          </p:cNvSpPr>
          <p:nvPr>
            <p:ph type="title"/>
          </p:nvPr>
        </p:nvSpPr>
        <p:spPr>
          <a:xfrm>
            <a:off x="1097280" y="286603"/>
            <a:ext cx="10058400" cy="1450757"/>
          </a:xfrm>
        </p:spPr>
        <p:txBody>
          <a:bodyPr/>
          <a:lstStyle/>
          <a:p>
            <a:r>
              <a:rPr lang="en-US" dirty="0"/>
              <a:t>Expressions </a:t>
            </a:r>
            <a:r>
              <a:rPr lang="en-US" dirty="0" err="1"/>
              <a:t>régulières</a:t>
            </a:r>
            <a:endParaRPr lang="en-US" dirty="0"/>
          </a:p>
        </p:txBody>
      </p:sp>
    </p:spTree>
    <p:extLst>
      <p:ext uri="{BB962C8B-B14F-4D97-AF65-F5344CB8AC3E}">
        <p14:creationId xmlns:p14="http://schemas.microsoft.com/office/powerpoint/2010/main" val="3232153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80B812-DD87-47A7-89C6-C1B15F5C0643}"/>
              </a:ext>
            </a:extLst>
          </p:cNvPr>
          <p:cNvSpPr>
            <a:spLocks noGrp="1"/>
          </p:cNvSpPr>
          <p:nvPr>
            <p:ph idx="1"/>
          </p:nvPr>
        </p:nvSpPr>
        <p:spPr/>
        <p:txBody>
          <a:bodyPr>
            <a:normAutofit/>
          </a:bodyPr>
          <a:lstStyle/>
          <a:p>
            <a:r>
              <a:rPr lang="en-US" dirty="0" err="1"/>
              <a:t>Pouvez-vous</a:t>
            </a:r>
            <a:r>
              <a:rPr lang="en-US" dirty="0"/>
              <a:t> </a:t>
            </a:r>
            <a:r>
              <a:rPr lang="en-US" dirty="0" err="1"/>
              <a:t>deviner</a:t>
            </a:r>
            <a:r>
              <a:rPr lang="en-US" dirty="0"/>
              <a:t> </a:t>
            </a:r>
            <a:r>
              <a:rPr lang="en-US" dirty="0" err="1"/>
              <a:t>ce</a:t>
            </a:r>
            <a:r>
              <a:rPr lang="en-US" dirty="0"/>
              <a:t> </a:t>
            </a:r>
            <a:r>
              <a:rPr lang="en-US" dirty="0" err="1"/>
              <a:t>qu'ils</a:t>
            </a:r>
            <a:r>
              <a:rPr lang="en-US" dirty="0"/>
              <a:t> font ?</a:t>
            </a:r>
          </a:p>
          <a:p>
            <a:r>
              <a:rPr lang="en-US" dirty="0"/>
              <a:t>'^x' :</a:t>
            </a:r>
          </a:p>
          <a:p>
            <a:r>
              <a:rPr lang="en-US" dirty="0"/>
              <a:t>'p$' :</a:t>
            </a:r>
          </a:p>
          <a:p>
            <a:r>
              <a:rPr lang="en-US" dirty="0"/>
              <a:t>'^[</a:t>
            </a:r>
            <a:r>
              <a:rPr lang="en-US" dirty="0" err="1"/>
              <a:t>abcd</a:t>
            </a:r>
            <a:r>
              <a:rPr lang="en-US" dirty="0"/>
              <a:t>]' :</a:t>
            </a:r>
          </a:p>
          <a:p>
            <a:r>
              <a:rPr lang="en-US" dirty="0"/>
              <a:t>'[NW]' :</a:t>
            </a:r>
          </a:p>
          <a:p>
            <a:r>
              <a:rPr lang="en-US" dirty="0"/>
              <a:t>'</a:t>
            </a:r>
            <a:r>
              <a:rPr lang="en-US" dirty="0" err="1"/>
              <a:t>Pommes|Oranges</a:t>
            </a:r>
            <a:r>
              <a:rPr lang="en-US" dirty="0"/>
              <a:t>' :</a:t>
            </a:r>
          </a:p>
          <a:p>
            <a:r>
              <a:rPr lang="en-US" dirty="0"/>
              <a:t>'^[O]......' :</a:t>
            </a:r>
          </a:p>
          <a:p>
            <a:r>
              <a:rPr lang="en-US" dirty="0"/>
              <a:t>'^[AO]*s$' :</a:t>
            </a:r>
          </a:p>
        </p:txBody>
      </p:sp>
      <p:sp>
        <p:nvSpPr>
          <p:cNvPr id="6" name="Title 1">
            <a:extLst>
              <a:ext uri="{FF2B5EF4-FFF2-40B4-BE49-F238E27FC236}">
                <a16:creationId xmlns:a16="http://schemas.microsoft.com/office/drawing/2014/main" id="{CE4A7A47-31DB-980C-9678-15A277451186}"/>
              </a:ext>
            </a:extLst>
          </p:cNvPr>
          <p:cNvSpPr>
            <a:spLocks noGrp="1"/>
          </p:cNvSpPr>
          <p:nvPr>
            <p:ph type="title"/>
          </p:nvPr>
        </p:nvSpPr>
        <p:spPr>
          <a:xfrm>
            <a:off x="1097280" y="286603"/>
            <a:ext cx="10058400" cy="1450757"/>
          </a:xfrm>
        </p:spPr>
        <p:txBody>
          <a:bodyPr/>
          <a:lstStyle/>
          <a:p>
            <a:r>
              <a:rPr lang="en-US" dirty="0"/>
              <a:t>Expressions </a:t>
            </a:r>
            <a:r>
              <a:rPr lang="en-US" dirty="0" err="1"/>
              <a:t>régulières</a:t>
            </a:r>
            <a:endParaRPr lang="en-US" dirty="0"/>
          </a:p>
        </p:txBody>
      </p:sp>
    </p:spTree>
    <p:extLst>
      <p:ext uri="{BB962C8B-B14F-4D97-AF65-F5344CB8AC3E}">
        <p14:creationId xmlns:p14="http://schemas.microsoft.com/office/powerpoint/2010/main" val="2388204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80B812-DD87-47A7-89C6-C1B15F5C0643}"/>
              </a:ext>
            </a:extLst>
          </p:cNvPr>
          <p:cNvSpPr>
            <a:spLocks noGrp="1"/>
          </p:cNvSpPr>
          <p:nvPr>
            <p:ph idx="1"/>
          </p:nvPr>
        </p:nvSpPr>
        <p:spPr/>
        <p:txBody>
          <a:bodyPr>
            <a:normAutofit/>
          </a:bodyPr>
          <a:lstStyle/>
          <a:p>
            <a:r>
              <a:rPr lang="en-US" dirty="0" err="1"/>
              <a:t>Pouvez-vous</a:t>
            </a:r>
            <a:r>
              <a:rPr lang="en-US" dirty="0"/>
              <a:t> </a:t>
            </a:r>
            <a:r>
              <a:rPr lang="en-US" dirty="0" err="1"/>
              <a:t>deviner</a:t>
            </a:r>
            <a:r>
              <a:rPr lang="en-US" dirty="0"/>
              <a:t> </a:t>
            </a:r>
            <a:r>
              <a:rPr lang="en-US" dirty="0" err="1"/>
              <a:t>ce</a:t>
            </a:r>
            <a:r>
              <a:rPr lang="en-US" dirty="0"/>
              <a:t> </a:t>
            </a:r>
            <a:r>
              <a:rPr lang="en-US" dirty="0" err="1"/>
              <a:t>qu'ils</a:t>
            </a:r>
            <a:r>
              <a:rPr lang="en-US" dirty="0"/>
              <a:t> font ?</a:t>
            </a:r>
          </a:p>
          <a:p>
            <a:r>
              <a:rPr lang="en-US" dirty="0"/>
              <a:t>'^x' : Correspond </a:t>
            </a:r>
            <a:r>
              <a:rPr lang="en-US" dirty="0" err="1"/>
              <a:t>à</a:t>
            </a:r>
            <a:r>
              <a:rPr lang="en-US" dirty="0"/>
              <a:t> </a:t>
            </a:r>
            <a:r>
              <a:rPr lang="en-US" dirty="0" err="1"/>
              <a:t>toute</a:t>
            </a:r>
            <a:r>
              <a:rPr lang="en-US" dirty="0"/>
              <a:t> </a:t>
            </a:r>
            <a:r>
              <a:rPr lang="en-US" dirty="0" err="1"/>
              <a:t>chaîne</a:t>
            </a:r>
            <a:r>
              <a:rPr lang="en-US" dirty="0"/>
              <a:t> de </a:t>
            </a:r>
            <a:r>
              <a:rPr lang="en-US" dirty="0" err="1"/>
              <a:t>caractères</a:t>
            </a:r>
            <a:r>
              <a:rPr lang="en-US" dirty="0"/>
              <a:t> </a:t>
            </a:r>
            <a:r>
              <a:rPr lang="en-US" dirty="0" err="1"/>
              <a:t>commençant</a:t>
            </a:r>
            <a:r>
              <a:rPr lang="en-US" dirty="0"/>
              <a:t> par x</a:t>
            </a:r>
          </a:p>
          <a:p>
            <a:r>
              <a:rPr lang="en-US" dirty="0"/>
              <a:t>'p$' : Correspond </a:t>
            </a:r>
            <a:r>
              <a:rPr lang="en-US" dirty="0" err="1"/>
              <a:t>à</a:t>
            </a:r>
            <a:r>
              <a:rPr lang="en-US" dirty="0"/>
              <a:t> </a:t>
            </a:r>
            <a:r>
              <a:rPr lang="en-US" dirty="0" err="1"/>
              <a:t>toute</a:t>
            </a:r>
            <a:r>
              <a:rPr lang="en-US" dirty="0"/>
              <a:t> </a:t>
            </a:r>
            <a:r>
              <a:rPr lang="en-US" dirty="0" err="1"/>
              <a:t>chaîne</a:t>
            </a:r>
            <a:r>
              <a:rPr lang="en-US" dirty="0"/>
              <a:t> de </a:t>
            </a:r>
            <a:r>
              <a:rPr lang="en-US" dirty="0" err="1"/>
              <a:t>caractères</a:t>
            </a:r>
            <a:r>
              <a:rPr lang="en-US" dirty="0"/>
              <a:t> se </a:t>
            </a:r>
            <a:r>
              <a:rPr lang="en-US" dirty="0" err="1"/>
              <a:t>terminant</a:t>
            </a:r>
            <a:r>
              <a:rPr lang="en-US" dirty="0"/>
              <a:t> par p</a:t>
            </a:r>
          </a:p>
          <a:p>
            <a:r>
              <a:rPr lang="en-US" dirty="0"/>
              <a:t>^[</a:t>
            </a:r>
            <a:r>
              <a:rPr lang="en-US" dirty="0" err="1"/>
              <a:t>abcd</a:t>
            </a:r>
            <a:r>
              <a:rPr lang="en-US" dirty="0"/>
              <a:t>]' : Correspond </a:t>
            </a:r>
            <a:r>
              <a:rPr lang="en-US" dirty="0" err="1"/>
              <a:t>à</a:t>
            </a:r>
            <a:r>
              <a:rPr lang="en-US" dirty="0"/>
              <a:t> </a:t>
            </a:r>
            <a:r>
              <a:rPr lang="en-US" dirty="0" err="1"/>
              <a:t>toute</a:t>
            </a:r>
            <a:r>
              <a:rPr lang="en-US" dirty="0"/>
              <a:t> </a:t>
            </a:r>
            <a:r>
              <a:rPr lang="en-US" dirty="0" err="1"/>
              <a:t>chaîne</a:t>
            </a:r>
            <a:r>
              <a:rPr lang="en-US" dirty="0"/>
              <a:t> qui commence par a </a:t>
            </a:r>
            <a:r>
              <a:rPr lang="en-US" dirty="0" err="1"/>
              <a:t>ou</a:t>
            </a:r>
            <a:r>
              <a:rPr lang="en-US" dirty="0"/>
              <a:t> b </a:t>
            </a:r>
            <a:r>
              <a:rPr lang="en-US" dirty="0" err="1"/>
              <a:t>ou</a:t>
            </a:r>
            <a:r>
              <a:rPr lang="en-US" dirty="0"/>
              <a:t> c </a:t>
            </a:r>
            <a:r>
              <a:rPr lang="en-US" dirty="0" err="1"/>
              <a:t>ou</a:t>
            </a:r>
            <a:r>
              <a:rPr lang="en-US" dirty="0"/>
              <a:t> d</a:t>
            </a:r>
          </a:p>
          <a:p>
            <a:r>
              <a:rPr lang="en-US" dirty="0"/>
              <a:t>'[AO]' : Correspond </a:t>
            </a:r>
            <a:r>
              <a:rPr lang="en-US" dirty="0" err="1"/>
              <a:t>à</a:t>
            </a:r>
            <a:r>
              <a:rPr lang="en-US" dirty="0"/>
              <a:t> </a:t>
            </a:r>
            <a:r>
              <a:rPr lang="en-US" dirty="0" err="1"/>
              <a:t>toute</a:t>
            </a:r>
            <a:r>
              <a:rPr lang="en-US" dirty="0"/>
              <a:t> </a:t>
            </a:r>
            <a:r>
              <a:rPr lang="en-US" dirty="0" err="1"/>
              <a:t>chaîne</a:t>
            </a:r>
            <a:r>
              <a:rPr lang="en-US" dirty="0"/>
              <a:t> </a:t>
            </a:r>
            <a:r>
              <a:rPr lang="en-US" dirty="0" err="1"/>
              <a:t>contenant</a:t>
            </a:r>
            <a:r>
              <a:rPr lang="en-US" dirty="0"/>
              <a:t> A </a:t>
            </a:r>
            <a:r>
              <a:rPr lang="en-US" dirty="0" err="1"/>
              <a:t>ou</a:t>
            </a:r>
            <a:r>
              <a:rPr lang="en-US" dirty="0"/>
              <a:t> O</a:t>
            </a:r>
          </a:p>
          <a:p>
            <a:r>
              <a:rPr lang="en-US" dirty="0"/>
              <a:t>'</a:t>
            </a:r>
            <a:r>
              <a:rPr lang="en-US" dirty="0" err="1"/>
              <a:t>Pommes|Oranges</a:t>
            </a:r>
            <a:r>
              <a:rPr lang="en-US" dirty="0"/>
              <a:t>' : Correspond </a:t>
            </a:r>
            <a:r>
              <a:rPr lang="en-US" dirty="0" err="1"/>
              <a:t>à</a:t>
            </a:r>
            <a:r>
              <a:rPr lang="en-US" dirty="0"/>
              <a:t> </a:t>
            </a:r>
            <a:r>
              <a:rPr lang="en-US" dirty="0" err="1"/>
              <a:t>toute</a:t>
            </a:r>
            <a:r>
              <a:rPr lang="en-US" dirty="0"/>
              <a:t> </a:t>
            </a:r>
            <a:r>
              <a:rPr lang="en-US" dirty="0" err="1"/>
              <a:t>chaîne</a:t>
            </a:r>
            <a:r>
              <a:rPr lang="en-US" dirty="0"/>
              <a:t> de </a:t>
            </a:r>
            <a:r>
              <a:rPr lang="en-US" dirty="0" err="1"/>
              <a:t>caractères</a:t>
            </a:r>
            <a:r>
              <a:rPr lang="en-US" dirty="0"/>
              <a:t> qui </a:t>
            </a:r>
            <a:r>
              <a:rPr lang="en-US" dirty="0" err="1"/>
              <a:t>contient</a:t>
            </a:r>
            <a:r>
              <a:rPr lang="en-US" dirty="0"/>
              <a:t> Pommes </a:t>
            </a:r>
            <a:r>
              <a:rPr lang="en-US" dirty="0" err="1"/>
              <a:t>ou</a:t>
            </a:r>
            <a:r>
              <a:rPr lang="en-US" dirty="0"/>
              <a:t> Oranges</a:t>
            </a:r>
          </a:p>
          <a:p>
            <a:r>
              <a:rPr lang="en-US" dirty="0"/>
              <a:t>'^[O]......' : Correspond </a:t>
            </a:r>
            <a:r>
              <a:rPr lang="en-US" dirty="0" err="1"/>
              <a:t>à</a:t>
            </a:r>
            <a:r>
              <a:rPr lang="en-US" dirty="0"/>
              <a:t> </a:t>
            </a:r>
            <a:r>
              <a:rPr lang="en-US" dirty="0" err="1"/>
              <a:t>toute</a:t>
            </a:r>
            <a:r>
              <a:rPr lang="en-US" dirty="0"/>
              <a:t> </a:t>
            </a:r>
            <a:r>
              <a:rPr lang="en-US" dirty="0" err="1"/>
              <a:t>chaîne</a:t>
            </a:r>
            <a:r>
              <a:rPr lang="en-US" dirty="0"/>
              <a:t> </a:t>
            </a:r>
            <a:r>
              <a:rPr lang="en-US" dirty="0" err="1"/>
              <a:t>commençant</a:t>
            </a:r>
            <a:r>
              <a:rPr lang="en-US" dirty="0"/>
              <a:t> par O et </a:t>
            </a:r>
            <a:r>
              <a:rPr lang="en-US" dirty="0" err="1"/>
              <a:t>ayant</a:t>
            </a:r>
            <a:r>
              <a:rPr lang="en-US" dirty="0"/>
              <a:t> </a:t>
            </a:r>
            <a:r>
              <a:rPr lang="en-US" dirty="0" err="1"/>
              <a:t>exactement</a:t>
            </a:r>
            <a:r>
              <a:rPr lang="en-US" dirty="0"/>
              <a:t> 7 </a:t>
            </a:r>
            <a:r>
              <a:rPr lang="en-US" dirty="0" err="1"/>
              <a:t>caractères</a:t>
            </a:r>
            <a:r>
              <a:rPr lang="en-US" dirty="0"/>
              <a:t>.</a:t>
            </a:r>
          </a:p>
          <a:p>
            <a:r>
              <a:rPr lang="en-US" dirty="0"/>
              <a:t>'^[AO]*s$' : Correspond </a:t>
            </a:r>
            <a:r>
              <a:rPr lang="en-US" dirty="0" err="1"/>
              <a:t>à</a:t>
            </a:r>
            <a:r>
              <a:rPr lang="en-US" dirty="0"/>
              <a:t> </a:t>
            </a:r>
            <a:r>
              <a:rPr lang="en-US" dirty="0" err="1"/>
              <a:t>toute</a:t>
            </a:r>
            <a:r>
              <a:rPr lang="en-US" dirty="0"/>
              <a:t> </a:t>
            </a:r>
            <a:r>
              <a:rPr lang="en-US" dirty="0" err="1"/>
              <a:t>chaîne</a:t>
            </a:r>
            <a:r>
              <a:rPr lang="en-US" dirty="0"/>
              <a:t> </a:t>
            </a:r>
            <a:r>
              <a:rPr lang="en-US" dirty="0" err="1"/>
              <a:t>commençant</a:t>
            </a:r>
            <a:r>
              <a:rPr lang="en-US" dirty="0"/>
              <a:t> par A </a:t>
            </a:r>
            <a:r>
              <a:rPr lang="en-US" dirty="0" err="1"/>
              <a:t>ou</a:t>
            </a:r>
            <a:r>
              <a:rPr lang="en-US" dirty="0"/>
              <a:t> O et se </a:t>
            </a:r>
            <a:r>
              <a:rPr lang="en-US" dirty="0" err="1"/>
              <a:t>terminant</a:t>
            </a:r>
            <a:r>
              <a:rPr lang="en-US" dirty="0"/>
              <a:t> par s</a:t>
            </a:r>
          </a:p>
        </p:txBody>
      </p:sp>
      <p:sp>
        <p:nvSpPr>
          <p:cNvPr id="6" name="Title 1">
            <a:extLst>
              <a:ext uri="{FF2B5EF4-FFF2-40B4-BE49-F238E27FC236}">
                <a16:creationId xmlns:a16="http://schemas.microsoft.com/office/drawing/2014/main" id="{E9219903-90F0-9EED-83F0-3FE2939F0FC5}"/>
              </a:ext>
            </a:extLst>
          </p:cNvPr>
          <p:cNvSpPr>
            <a:spLocks noGrp="1"/>
          </p:cNvSpPr>
          <p:nvPr>
            <p:ph type="title"/>
          </p:nvPr>
        </p:nvSpPr>
        <p:spPr>
          <a:xfrm>
            <a:off x="1097280" y="286603"/>
            <a:ext cx="10058400" cy="1450757"/>
          </a:xfrm>
        </p:spPr>
        <p:txBody>
          <a:bodyPr/>
          <a:lstStyle/>
          <a:p>
            <a:r>
              <a:rPr lang="en-US" dirty="0"/>
              <a:t>Expressions </a:t>
            </a:r>
            <a:r>
              <a:rPr lang="en-US" dirty="0" err="1"/>
              <a:t>régulières</a:t>
            </a:r>
            <a:endParaRPr lang="en-US" dirty="0"/>
          </a:p>
        </p:txBody>
      </p:sp>
    </p:spTree>
    <p:extLst>
      <p:ext uri="{BB962C8B-B14F-4D97-AF65-F5344CB8AC3E}">
        <p14:creationId xmlns:p14="http://schemas.microsoft.com/office/powerpoint/2010/main" val="3259370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1A66-FDFD-4FDF-91B8-A19131144014}"/>
              </a:ext>
            </a:extLst>
          </p:cNvPr>
          <p:cNvSpPr>
            <a:spLocks noGrp="1"/>
          </p:cNvSpPr>
          <p:nvPr>
            <p:ph type="title"/>
          </p:nvPr>
        </p:nvSpPr>
        <p:spPr/>
        <p:txBody>
          <a:bodyPr/>
          <a:lstStyle/>
          <a:p>
            <a:r>
              <a:rPr lang="en-US" dirty="0"/>
              <a:t>Grep</a:t>
            </a:r>
          </a:p>
        </p:txBody>
      </p:sp>
      <p:sp>
        <p:nvSpPr>
          <p:cNvPr id="3" name="Content Placeholder 2">
            <a:extLst>
              <a:ext uri="{FF2B5EF4-FFF2-40B4-BE49-F238E27FC236}">
                <a16:creationId xmlns:a16="http://schemas.microsoft.com/office/drawing/2014/main" id="{62BD55A6-54D2-4628-904F-6CBDCB801EED}"/>
              </a:ext>
            </a:extLst>
          </p:cNvPr>
          <p:cNvSpPr>
            <a:spLocks noGrp="1"/>
          </p:cNvSpPr>
          <p:nvPr>
            <p:ph idx="1"/>
          </p:nvPr>
        </p:nvSpPr>
        <p:spPr>
          <a:xfrm>
            <a:off x="1097280" y="1845734"/>
            <a:ext cx="5233182" cy="4023360"/>
          </a:xfrm>
        </p:spPr>
        <p:txBody>
          <a:bodyPr>
            <a:normAutofit fontScale="85000" lnSpcReduction="20000"/>
          </a:bodyPr>
          <a:lstStyle/>
          <a:p>
            <a:r>
              <a:rPr lang="en-ZA" dirty="0"/>
              <a:t>Grep : grep </a:t>
            </a:r>
            <a:r>
              <a:rPr lang="en-ZA" dirty="0" err="1"/>
              <a:t>est</a:t>
            </a:r>
            <a:r>
              <a:rPr lang="en-ZA" dirty="0"/>
              <a:t> </a:t>
            </a:r>
            <a:r>
              <a:rPr lang="en-ZA" dirty="0" err="1"/>
              <a:t>une</a:t>
            </a:r>
            <a:r>
              <a:rPr lang="en-ZA" dirty="0"/>
              <a:t> </a:t>
            </a:r>
            <a:r>
              <a:rPr lang="en-ZA" dirty="0" err="1"/>
              <a:t>commande</a:t>
            </a:r>
            <a:r>
              <a:rPr lang="en-ZA" dirty="0"/>
              <a:t> </a:t>
            </a:r>
            <a:r>
              <a:rPr lang="en-ZA" dirty="0" err="1"/>
              <a:t>permettant</a:t>
            </a:r>
            <a:r>
              <a:rPr lang="en-ZA" dirty="0"/>
              <a:t> de </a:t>
            </a:r>
            <a:r>
              <a:rPr lang="en-ZA" dirty="0" err="1"/>
              <a:t>rechercher</a:t>
            </a:r>
            <a:r>
              <a:rPr lang="en-ZA" dirty="0"/>
              <a:t> </a:t>
            </a:r>
            <a:r>
              <a:rPr lang="en-ZA" dirty="0" err="1"/>
              <a:t>une</a:t>
            </a:r>
            <a:r>
              <a:rPr lang="en-ZA" dirty="0"/>
              <a:t> </a:t>
            </a:r>
            <a:r>
              <a:rPr lang="en-ZA" dirty="0" err="1"/>
              <a:t>chaîne</a:t>
            </a:r>
            <a:r>
              <a:rPr lang="en-ZA" dirty="0"/>
              <a:t> </a:t>
            </a:r>
            <a:r>
              <a:rPr lang="en-ZA" dirty="0" err="1"/>
              <a:t>ou</a:t>
            </a:r>
            <a:r>
              <a:rPr lang="en-ZA" dirty="0"/>
              <a:t> un motif </a:t>
            </a:r>
            <a:r>
              <a:rPr lang="en-ZA" dirty="0" err="1"/>
              <a:t>correspondant</a:t>
            </a:r>
            <a:r>
              <a:rPr lang="en-ZA" dirty="0"/>
              <a:t> </a:t>
            </a:r>
            <a:r>
              <a:rPr lang="en-ZA" dirty="0" err="1"/>
              <a:t>à</a:t>
            </a:r>
            <a:r>
              <a:rPr lang="en-ZA" dirty="0"/>
              <a:t> </a:t>
            </a:r>
            <a:r>
              <a:rPr lang="en-ZA" dirty="0" err="1"/>
              <a:t>une</a:t>
            </a:r>
            <a:r>
              <a:rPr lang="en-ZA" dirty="0"/>
              <a:t> expression </a:t>
            </a:r>
            <a:r>
              <a:rPr lang="en-ZA" dirty="0" err="1"/>
              <a:t>régulière</a:t>
            </a:r>
            <a:r>
              <a:rPr lang="en-ZA" dirty="0"/>
              <a:t>.                </a:t>
            </a:r>
          </a:p>
          <a:p>
            <a:r>
              <a:rPr lang="en-ZA" dirty="0"/>
              <a:t>Ex : grep "</a:t>
            </a:r>
            <a:r>
              <a:rPr lang="en-ZA" dirty="0" err="1"/>
              <a:t>mon</a:t>
            </a:r>
            <a:r>
              <a:rPr lang="en-ZA" dirty="0"/>
              <a:t> motif" </a:t>
            </a:r>
            <a:r>
              <a:rPr lang="en-ZA" dirty="0" err="1"/>
              <a:t>fichier.txt</a:t>
            </a:r>
            <a:endParaRPr lang="en-ZA" dirty="0"/>
          </a:p>
          <a:p>
            <a:pPr>
              <a:buFont typeface="Arial" panose="020B0604020202020204" pitchFamily="34" charset="0"/>
              <a:buChar char="•"/>
            </a:pPr>
            <a:r>
              <a:rPr lang="en-ZA" dirty="0" err="1"/>
              <a:t>Commande</a:t>
            </a:r>
            <a:r>
              <a:rPr lang="en-ZA" dirty="0"/>
              <a:t> grep courante :</a:t>
            </a:r>
          </a:p>
          <a:p>
            <a:pPr>
              <a:buFont typeface="Arial" panose="020B0604020202020204" pitchFamily="34" charset="0"/>
              <a:buChar char="•"/>
            </a:pPr>
            <a:r>
              <a:rPr lang="en-ZA" dirty="0"/>
              <a:t>grep 'word' </a:t>
            </a:r>
            <a:r>
              <a:rPr lang="en-ZA" dirty="0" err="1"/>
              <a:t>filename.txt</a:t>
            </a:r>
            <a:r>
              <a:rPr lang="en-ZA" dirty="0"/>
              <a:t> - Recherche </a:t>
            </a:r>
            <a:r>
              <a:rPr lang="en-ZA" dirty="0" err="1"/>
              <a:t>toute</a:t>
            </a:r>
            <a:r>
              <a:rPr lang="en-ZA" dirty="0"/>
              <a:t> </a:t>
            </a:r>
            <a:r>
              <a:rPr lang="en-ZA" dirty="0" err="1"/>
              <a:t>ligne</a:t>
            </a:r>
            <a:r>
              <a:rPr lang="en-ZA" dirty="0"/>
              <a:t> </a:t>
            </a:r>
            <a:r>
              <a:rPr lang="en-ZA" dirty="0" err="1"/>
              <a:t>contenant</a:t>
            </a:r>
            <a:r>
              <a:rPr lang="en-ZA" dirty="0"/>
              <a:t> le mot dans filename.</a:t>
            </a:r>
          </a:p>
          <a:p>
            <a:pPr>
              <a:buFont typeface="Arial" panose="020B0604020202020204" pitchFamily="34" charset="0"/>
              <a:buChar char="•"/>
            </a:pPr>
            <a:r>
              <a:rPr lang="en-ZA" dirty="0"/>
              <a:t>grep -</a:t>
            </a:r>
            <a:r>
              <a:rPr lang="en-ZA" dirty="0" err="1"/>
              <a:t>i</a:t>
            </a:r>
            <a:r>
              <a:rPr lang="en-ZA" dirty="0"/>
              <a:t> 'bar' file1 - Recherche insensible </a:t>
            </a:r>
            <a:r>
              <a:rPr lang="en-ZA" dirty="0" err="1"/>
              <a:t>à</a:t>
            </a:r>
            <a:r>
              <a:rPr lang="en-ZA" dirty="0"/>
              <a:t> la </a:t>
            </a:r>
            <a:r>
              <a:rPr lang="en-ZA" dirty="0" err="1"/>
              <a:t>typographie</a:t>
            </a:r>
            <a:r>
              <a:rPr lang="en-ZA" dirty="0"/>
              <a:t> (minuscule/majuscule) du mot 'bar' dans file1.</a:t>
            </a:r>
          </a:p>
          <a:p>
            <a:pPr>
              <a:buFont typeface="Arial" panose="020B0604020202020204" pitchFamily="34" charset="0"/>
              <a:buChar char="•"/>
            </a:pPr>
            <a:r>
              <a:rPr lang="en-ZA" dirty="0"/>
              <a:t>grep -R 'foo' . - Recherche le mot "foo" dans </a:t>
            </a:r>
            <a:r>
              <a:rPr lang="en-ZA" dirty="0" err="1"/>
              <a:t>tous</a:t>
            </a:r>
            <a:r>
              <a:rPr lang="en-ZA" dirty="0"/>
              <a:t> les </a:t>
            </a:r>
            <a:r>
              <a:rPr lang="en-ZA" dirty="0" err="1"/>
              <a:t>fichiers</a:t>
            </a:r>
            <a:r>
              <a:rPr lang="en-ZA" dirty="0"/>
              <a:t> du </a:t>
            </a:r>
            <a:r>
              <a:rPr lang="en-ZA" dirty="0" err="1"/>
              <a:t>répertoire</a:t>
            </a:r>
            <a:r>
              <a:rPr lang="en-ZA" dirty="0"/>
              <a:t> </a:t>
            </a:r>
            <a:r>
              <a:rPr lang="en-ZA" dirty="0" err="1"/>
              <a:t>actuel</a:t>
            </a:r>
            <a:r>
              <a:rPr lang="en-ZA" dirty="0"/>
              <a:t> et des sous-</a:t>
            </a:r>
            <a:r>
              <a:rPr lang="en-ZA" dirty="0" err="1"/>
              <a:t>répertoires</a:t>
            </a:r>
            <a:r>
              <a:rPr lang="en-ZA" dirty="0"/>
              <a:t>.</a:t>
            </a:r>
          </a:p>
          <a:p>
            <a:pPr>
              <a:buFont typeface="Arial" panose="020B0604020202020204" pitchFamily="34" charset="0"/>
              <a:buChar char="•"/>
            </a:pPr>
            <a:r>
              <a:rPr lang="en-ZA" dirty="0"/>
              <a:t>grep -c 'Gene' file1 - Recherche et </a:t>
            </a:r>
            <a:r>
              <a:rPr lang="en-ZA" dirty="0" err="1"/>
              <a:t>affichage</a:t>
            </a:r>
            <a:r>
              <a:rPr lang="en-ZA" dirty="0"/>
              <a:t> du </a:t>
            </a:r>
            <a:r>
              <a:rPr lang="en-ZA" dirty="0" err="1"/>
              <a:t>nombre</a:t>
            </a:r>
            <a:r>
              <a:rPr lang="en-ZA" dirty="0"/>
              <a:t> total de </a:t>
            </a:r>
            <a:r>
              <a:rPr lang="en-ZA" dirty="0" err="1"/>
              <a:t>fois</a:t>
            </a:r>
            <a:r>
              <a:rPr lang="en-ZA" dirty="0"/>
              <a:t> </a:t>
            </a:r>
            <a:r>
              <a:rPr lang="en-ZA" dirty="0" err="1"/>
              <a:t>où</a:t>
            </a:r>
            <a:r>
              <a:rPr lang="en-ZA" dirty="0"/>
              <a:t> la </a:t>
            </a:r>
            <a:r>
              <a:rPr lang="en-ZA" dirty="0" err="1"/>
              <a:t>chaîne</a:t>
            </a:r>
            <a:r>
              <a:rPr lang="en-ZA" dirty="0"/>
              <a:t> de </a:t>
            </a:r>
            <a:r>
              <a:rPr lang="en-ZA" dirty="0" err="1"/>
              <a:t>caractères</a:t>
            </a:r>
            <a:r>
              <a:rPr lang="en-ZA" dirty="0"/>
              <a:t> "Gene" </a:t>
            </a:r>
            <a:r>
              <a:rPr lang="en-ZA" dirty="0" err="1"/>
              <a:t>apparaît</a:t>
            </a:r>
            <a:r>
              <a:rPr lang="en-ZA" dirty="0"/>
              <a:t> dans le fichier1.</a:t>
            </a:r>
            <a:endParaRPr lang="en-US" dirty="0"/>
          </a:p>
        </p:txBody>
      </p:sp>
      <p:pic>
        <p:nvPicPr>
          <p:cNvPr id="4" name="Picture 3">
            <a:extLst>
              <a:ext uri="{FF2B5EF4-FFF2-40B4-BE49-F238E27FC236}">
                <a16:creationId xmlns:a16="http://schemas.microsoft.com/office/drawing/2014/main" id="{3AF62ABE-8314-44B7-8BD5-2CBCD7C1574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25038" t="20908" r="22577" b="11776"/>
          <a:stretch/>
        </p:blipFill>
        <p:spPr>
          <a:xfrm>
            <a:off x="6330462" y="1845734"/>
            <a:ext cx="5568921" cy="4023360"/>
          </a:xfrm>
          <a:prstGeom prst="rect">
            <a:avLst/>
          </a:prstGeom>
        </p:spPr>
      </p:pic>
    </p:spTree>
    <p:extLst>
      <p:ext uri="{BB962C8B-B14F-4D97-AF65-F5344CB8AC3E}">
        <p14:creationId xmlns:p14="http://schemas.microsoft.com/office/powerpoint/2010/main" val="1878334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1A66-FDFD-4FDF-91B8-A19131144014}"/>
              </a:ext>
            </a:extLst>
          </p:cNvPr>
          <p:cNvSpPr>
            <a:spLocks noGrp="1"/>
          </p:cNvSpPr>
          <p:nvPr>
            <p:ph type="title"/>
          </p:nvPr>
        </p:nvSpPr>
        <p:spPr/>
        <p:txBody>
          <a:bodyPr/>
          <a:lstStyle/>
          <a:p>
            <a:r>
              <a:rPr lang="en-US" dirty="0"/>
              <a:t>Grep</a:t>
            </a:r>
          </a:p>
        </p:txBody>
      </p:sp>
      <p:sp>
        <p:nvSpPr>
          <p:cNvPr id="3" name="Content Placeholder 2">
            <a:extLst>
              <a:ext uri="{FF2B5EF4-FFF2-40B4-BE49-F238E27FC236}">
                <a16:creationId xmlns:a16="http://schemas.microsoft.com/office/drawing/2014/main" id="{62BD55A6-54D2-4628-904F-6CBDCB801EED}"/>
              </a:ext>
            </a:extLst>
          </p:cNvPr>
          <p:cNvSpPr>
            <a:spLocks noGrp="1"/>
          </p:cNvSpPr>
          <p:nvPr>
            <p:ph idx="1"/>
          </p:nvPr>
        </p:nvSpPr>
        <p:spPr>
          <a:xfrm>
            <a:off x="1097280" y="1845734"/>
            <a:ext cx="5233182" cy="4023360"/>
          </a:xfrm>
        </p:spPr>
        <p:txBody>
          <a:bodyPr>
            <a:normAutofit/>
          </a:bodyPr>
          <a:lstStyle/>
          <a:p>
            <a:r>
              <a:rPr lang="en-ZA" dirty="0" err="1"/>
              <a:t>Exemples</a:t>
            </a:r>
            <a:r>
              <a:rPr lang="en-ZA" dirty="0"/>
              <a:t> :</a:t>
            </a:r>
          </a:p>
          <a:p>
            <a:r>
              <a:rPr lang="en-ZA" dirty="0" err="1"/>
              <a:t>Allez</a:t>
            </a:r>
            <a:r>
              <a:rPr lang="en-ZA" dirty="0"/>
              <a:t> dans </a:t>
            </a:r>
            <a:r>
              <a:rPr lang="en-ZA" dirty="0" err="1"/>
              <a:t>votre</a:t>
            </a:r>
            <a:r>
              <a:rPr lang="en-ZA" dirty="0"/>
              <a:t> terminal : </a:t>
            </a:r>
            <a:r>
              <a:rPr lang="en-ZA" dirty="0" err="1"/>
              <a:t>Naviguez</a:t>
            </a:r>
            <a:r>
              <a:rPr lang="en-ZA" dirty="0"/>
              <a:t> </a:t>
            </a:r>
            <a:r>
              <a:rPr lang="en-ZA" dirty="0" err="1"/>
              <a:t>jusqu'au</a:t>
            </a:r>
            <a:r>
              <a:rPr lang="en-ZA" dirty="0"/>
              <a:t> </a:t>
            </a:r>
            <a:r>
              <a:rPr lang="en-ZA" dirty="0" err="1"/>
              <a:t>répertoire</a:t>
            </a:r>
            <a:r>
              <a:rPr lang="en-ZA" dirty="0"/>
              <a:t> </a:t>
            </a:r>
            <a:r>
              <a:rPr lang="en-ZA" dirty="0" err="1"/>
              <a:t>Sample_Files</a:t>
            </a:r>
            <a:endParaRPr lang="en-ZA" dirty="0"/>
          </a:p>
          <a:p>
            <a:pPr>
              <a:buFont typeface="Arial" panose="020B0604020202020204" pitchFamily="34" charset="0"/>
              <a:buChar char="•"/>
            </a:pPr>
            <a:r>
              <a:rPr lang="en-ZA" dirty="0"/>
              <a:t> grep 'moon' file3.txt</a:t>
            </a:r>
          </a:p>
          <a:p>
            <a:pPr>
              <a:buFont typeface="Arial" panose="020B0604020202020204" pitchFamily="34" charset="0"/>
              <a:buChar char="•"/>
            </a:pPr>
            <a:r>
              <a:rPr lang="en-ZA" dirty="0"/>
              <a:t> grep -</a:t>
            </a:r>
            <a:r>
              <a:rPr lang="en-ZA" dirty="0" err="1"/>
              <a:t>i</a:t>
            </a:r>
            <a:r>
              <a:rPr lang="en-ZA" dirty="0"/>
              <a:t> 'moon' file3.txt</a:t>
            </a:r>
          </a:p>
          <a:p>
            <a:pPr>
              <a:buFont typeface="Arial" panose="020B0604020202020204" pitchFamily="34" charset="0"/>
              <a:buChar char="•"/>
            </a:pPr>
            <a:r>
              <a:rPr lang="en-ZA" dirty="0"/>
              <a:t> grep -vi ‘</a:t>
            </a:r>
            <a:r>
              <a:rPr lang="en-ZA" dirty="0" err="1"/>
              <a:t>moon|earth</a:t>
            </a:r>
            <a:r>
              <a:rPr lang="en-ZA" dirty="0"/>
              <a:t>’ file3.txt</a:t>
            </a:r>
          </a:p>
          <a:p>
            <a:pPr>
              <a:buFont typeface="Arial" panose="020B0604020202020204" pitchFamily="34" charset="0"/>
              <a:buChar char="•"/>
            </a:pPr>
            <a:r>
              <a:rPr lang="en-ZA" dirty="0"/>
              <a:t>  grep -</a:t>
            </a:r>
            <a:r>
              <a:rPr lang="en-ZA" dirty="0" err="1"/>
              <a:t>i</a:t>
            </a:r>
            <a:r>
              <a:rPr lang="en-ZA" dirty="0"/>
              <a:t> ‘earth' file4.txt</a:t>
            </a:r>
          </a:p>
          <a:p>
            <a:pPr>
              <a:buFont typeface="Arial" panose="020B0604020202020204" pitchFamily="34" charset="0"/>
              <a:buChar char="•"/>
            </a:pPr>
            <a:r>
              <a:rPr lang="en-ZA" dirty="0"/>
              <a:t>grep -ci ‘earth’ file3.txt</a:t>
            </a:r>
          </a:p>
          <a:p>
            <a:pPr>
              <a:buFont typeface="Arial" panose="020B0604020202020204" pitchFamily="34" charset="0"/>
              <a:buChar char="•"/>
            </a:pPr>
            <a:r>
              <a:rPr lang="en-ZA" dirty="0"/>
              <a:t>grep -n ‘earth’ file3.txt</a:t>
            </a:r>
            <a:endParaRPr lang="en-US" dirty="0"/>
          </a:p>
        </p:txBody>
      </p:sp>
      <p:pic>
        <p:nvPicPr>
          <p:cNvPr id="4" name="Picture 3">
            <a:extLst>
              <a:ext uri="{FF2B5EF4-FFF2-40B4-BE49-F238E27FC236}">
                <a16:creationId xmlns:a16="http://schemas.microsoft.com/office/drawing/2014/main" id="{3AF62ABE-8314-44B7-8BD5-2CBCD7C1574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25038" t="20908" r="22577" b="11776"/>
          <a:stretch/>
        </p:blipFill>
        <p:spPr>
          <a:xfrm>
            <a:off x="6330462" y="1845734"/>
            <a:ext cx="5568921" cy="4023360"/>
          </a:xfrm>
          <a:prstGeom prst="rect">
            <a:avLst/>
          </a:prstGeom>
        </p:spPr>
      </p:pic>
    </p:spTree>
    <p:extLst>
      <p:ext uri="{BB962C8B-B14F-4D97-AF65-F5344CB8AC3E}">
        <p14:creationId xmlns:p14="http://schemas.microsoft.com/office/powerpoint/2010/main" val="438042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1A66-FDFD-4FDF-91B8-A19131144014}"/>
              </a:ext>
            </a:extLst>
          </p:cNvPr>
          <p:cNvSpPr>
            <a:spLocks noGrp="1"/>
          </p:cNvSpPr>
          <p:nvPr>
            <p:ph type="title"/>
          </p:nvPr>
        </p:nvSpPr>
        <p:spPr/>
        <p:txBody>
          <a:bodyPr/>
          <a:lstStyle/>
          <a:p>
            <a:r>
              <a:rPr lang="en-US" dirty="0"/>
              <a:t>Grep</a:t>
            </a:r>
          </a:p>
        </p:txBody>
      </p:sp>
      <p:sp>
        <p:nvSpPr>
          <p:cNvPr id="3" name="Content Placeholder 2">
            <a:extLst>
              <a:ext uri="{FF2B5EF4-FFF2-40B4-BE49-F238E27FC236}">
                <a16:creationId xmlns:a16="http://schemas.microsoft.com/office/drawing/2014/main" id="{62BD55A6-54D2-4628-904F-6CBDCB801EED}"/>
              </a:ext>
            </a:extLst>
          </p:cNvPr>
          <p:cNvSpPr>
            <a:spLocks noGrp="1"/>
          </p:cNvSpPr>
          <p:nvPr>
            <p:ph idx="1"/>
          </p:nvPr>
        </p:nvSpPr>
        <p:spPr>
          <a:xfrm>
            <a:off x="1097280" y="1845734"/>
            <a:ext cx="5233182" cy="4023360"/>
          </a:xfrm>
        </p:spPr>
        <p:txBody>
          <a:bodyPr>
            <a:normAutofit fontScale="92500" lnSpcReduction="10000"/>
          </a:bodyPr>
          <a:lstStyle/>
          <a:p>
            <a:r>
              <a:rPr lang="en-ZA" dirty="0" err="1"/>
              <a:t>Exemples</a:t>
            </a:r>
            <a:r>
              <a:rPr lang="en-ZA" dirty="0"/>
              <a:t> :</a:t>
            </a:r>
          </a:p>
          <a:p>
            <a:r>
              <a:rPr lang="en-ZA" dirty="0" err="1"/>
              <a:t>Allez</a:t>
            </a:r>
            <a:r>
              <a:rPr lang="en-ZA" dirty="0"/>
              <a:t> dans </a:t>
            </a:r>
            <a:r>
              <a:rPr lang="en-ZA" dirty="0" err="1"/>
              <a:t>votre</a:t>
            </a:r>
            <a:r>
              <a:rPr lang="en-ZA" dirty="0"/>
              <a:t> terminal : </a:t>
            </a:r>
            <a:r>
              <a:rPr lang="en-ZA" dirty="0" err="1"/>
              <a:t>Naviguez</a:t>
            </a:r>
            <a:r>
              <a:rPr lang="en-ZA" dirty="0"/>
              <a:t> </a:t>
            </a:r>
            <a:r>
              <a:rPr lang="en-ZA" dirty="0" err="1"/>
              <a:t>jusqu'au</a:t>
            </a:r>
            <a:r>
              <a:rPr lang="en-ZA" dirty="0"/>
              <a:t> </a:t>
            </a:r>
            <a:r>
              <a:rPr lang="en-ZA" dirty="0" err="1"/>
              <a:t>répertoire</a:t>
            </a:r>
            <a:r>
              <a:rPr lang="en-ZA" dirty="0"/>
              <a:t> </a:t>
            </a:r>
            <a:r>
              <a:rPr lang="en-ZA" dirty="0" err="1"/>
              <a:t>Sample_Files</a:t>
            </a:r>
            <a:endParaRPr lang="en-ZA" dirty="0"/>
          </a:p>
          <a:p>
            <a:r>
              <a:rPr lang="en-ZA" dirty="0"/>
              <a:t>A </a:t>
            </a:r>
            <a:r>
              <a:rPr lang="en-ZA" dirty="0" err="1"/>
              <a:t>partir</a:t>
            </a:r>
            <a:r>
              <a:rPr lang="en-ZA" dirty="0"/>
              <a:t> de file5.txt</a:t>
            </a:r>
          </a:p>
          <a:p>
            <a:pPr>
              <a:buFont typeface="Arial" panose="020B0604020202020204" pitchFamily="34" charset="0"/>
              <a:buChar char="•"/>
            </a:pPr>
            <a:r>
              <a:rPr lang="en-ZA" dirty="0"/>
              <a:t> </a:t>
            </a:r>
            <a:r>
              <a:rPr lang="en-ZA" dirty="0" err="1"/>
              <a:t>Rechercher</a:t>
            </a:r>
            <a:r>
              <a:rPr lang="en-ZA" dirty="0"/>
              <a:t> </a:t>
            </a:r>
            <a:r>
              <a:rPr lang="en-ZA" dirty="0" err="1"/>
              <a:t>tous</a:t>
            </a:r>
            <a:r>
              <a:rPr lang="en-ZA" dirty="0"/>
              <a:t> les </a:t>
            </a:r>
            <a:r>
              <a:rPr lang="en-ZA" dirty="0" err="1"/>
              <a:t>additifs</a:t>
            </a:r>
            <a:r>
              <a:rPr lang="en-ZA" dirty="0"/>
              <a:t> </a:t>
            </a:r>
            <a:r>
              <a:rPr lang="en-ZA" dirty="0" err="1"/>
              <a:t>alimentaires</a:t>
            </a:r>
            <a:r>
              <a:rPr lang="en-ZA" dirty="0"/>
              <a:t> qui </a:t>
            </a:r>
            <a:r>
              <a:rPr lang="en-ZA" dirty="0" err="1"/>
              <a:t>sont</a:t>
            </a:r>
            <a:r>
              <a:rPr lang="en-ZA" dirty="0"/>
              <a:t> des </a:t>
            </a:r>
            <a:r>
              <a:rPr lang="en-ZA" dirty="0" err="1"/>
              <a:t>conservateurs</a:t>
            </a:r>
            <a:endParaRPr lang="en-ZA" dirty="0"/>
          </a:p>
          <a:p>
            <a:pPr>
              <a:buFont typeface="Arial" panose="020B0604020202020204" pitchFamily="34" charset="0"/>
              <a:buChar char="•"/>
            </a:pPr>
            <a:r>
              <a:rPr lang="en-ZA" dirty="0"/>
              <a:t> </a:t>
            </a:r>
            <a:r>
              <a:rPr lang="en-ZA" dirty="0" err="1"/>
              <a:t>Recherchez</a:t>
            </a:r>
            <a:r>
              <a:rPr lang="en-ZA" dirty="0"/>
              <a:t> </a:t>
            </a:r>
            <a:r>
              <a:rPr lang="en-ZA" dirty="0" err="1"/>
              <a:t>tous</a:t>
            </a:r>
            <a:r>
              <a:rPr lang="en-ZA" dirty="0"/>
              <a:t> les </a:t>
            </a:r>
            <a:r>
              <a:rPr lang="en-ZA" dirty="0" err="1"/>
              <a:t>composés</a:t>
            </a:r>
            <a:r>
              <a:rPr lang="en-ZA" dirty="0"/>
              <a:t> qui </a:t>
            </a:r>
            <a:r>
              <a:rPr lang="en-ZA" dirty="0" err="1"/>
              <a:t>sont</a:t>
            </a:r>
            <a:r>
              <a:rPr lang="en-ZA" dirty="0"/>
              <a:t> </a:t>
            </a:r>
            <a:r>
              <a:rPr lang="en-ZA" dirty="0" err="1"/>
              <a:t>naturels</a:t>
            </a:r>
            <a:r>
              <a:rPr lang="en-ZA" dirty="0"/>
              <a:t> </a:t>
            </a:r>
          </a:p>
          <a:p>
            <a:pPr>
              <a:buFont typeface="Arial" panose="020B0604020202020204" pitchFamily="34" charset="0"/>
              <a:buChar char="•"/>
            </a:pPr>
            <a:r>
              <a:rPr lang="en-ZA" dirty="0"/>
              <a:t> </a:t>
            </a:r>
            <a:r>
              <a:rPr lang="en-ZA" dirty="0" err="1"/>
              <a:t>Enregistrez</a:t>
            </a:r>
            <a:r>
              <a:rPr lang="en-ZA" dirty="0"/>
              <a:t> </a:t>
            </a:r>
            <a:r>
              <a:rPr lang="en-ZA" dirty="0" err="1"/>
              <a:t>tous</a:t>
            </a:r>
            <a:r>
              <a:rPr lang="en-ZA" dirty="0"/>
              <a:t> les </a:t>
            </a:r>
            <a:r>
              <a:rPr lang="en-ZA" dirty="0" err="1"/>
              <a:t>composés</a:t>
            </a:r>
            <a:r>
              <a:rPr lang="en-ZA" dirty="0"/>
              <a:t> </a:t>
            </a:r>
            <a:r>
              <a:rPr lang="en-ZA" dirty="0" err="1"/>
              <a:t>alimentaires</a:t>
            </a:r>
            <a:r>
              <a:rPr lang="en-ZA" dirty="0"/>
              <a:t> qui ne </a:t>
            </a:r>
            <a:r>
              <a:rPr lang="en-ZA" dirty="0" err="1"/>
              <a:t>sont</a:t>
            </a:r>
            <a:r>
              <a:rPr lang="en-ZA" dirty="0"/>
              <a:t> pas </a:t>
            </a:r>
            <a:r>
              <a:rPr lang="en-ZA" dirty="0" err="1"/>
              <a:t>associés</a:t>
            </a:r>
            <a:r>
              <a:rPr lang="en-ZA" dirty="0"/>
              <a:t> au sucre </a:t>
            </a:r>
            <a:r>
              <a:rPr lang="en-ZA" dirty="0" err="1"/>
              <a:t>ou</a:t>
            </a:r>
            <a:r>
              <a:rPr lang="en-ZA" dirty="0"/>
              <a:t> au </a:t>
            </a:r>
            <a:r>
              <a:rPr lang="en-ZA" dirty="0" err="1"/>
              <a:t>sel</a:t>
            </a:r>
            <a:r>
              <a:rPr lang="en-ZA" dirty="0"/>
              <a:t> dans un </a:t>
            </a:r>
            <a:r>
              <a:rPr lang="en-ZA" dirty="0" err="1"/>
              <a:t>fichier</a:t>
            </a:r>
            <a:r>
              <a:rPr lang="en-ZA" dirty="0"/>
              <a:t> </a:t>
            </a:r>
            <a:r>
              <a:rPr lang="en-ZA" dirty="0" err="1"/>
              <a:t>séparé</a:t>
            </a:r>
            <a:r>
              <a:rPr lang="en-ZA" dirty="0"/>
              <a:t>.</a:t>
            </a:r>
          </a:p>
          <a:p>
            <a:pPr>
              <a:buFont typeface="Arial" panose="020B0604020202020204" pitchFamily="34" charset="0"/>
              <a:buChar char="•"/>
            </a:pPr>
            <a:r>
              <a:rPr lang="en-ZA" dirty="0"/>
              <a:t>  </a:t>
            </a:r>
            <a:r>
              <a:rPr lang="en-ZA" dirty="0" err="1"/>
              <a:t>Comptez</a:t>
            </a:r>
            <a:r>
              <a:rPr lang="en-ZA" dirty="0"/>
              <a:t> le </a:t>
            </a:r>
            <a:r>
              <a:rPr lang="en-ZA" dirty="0" err="1"/>
              <a:t>nombre</a:t>
            </a:r>
            <a:r>
              <a:rPr lang="en-ZA" dirty="0"/>
              <a:t> </a:t>
            </a:r>
            <a:r>
              <a:rPr lang="en-ZA" dirty="0" err="1"/>
              <a:t>d'additifs</a:t>
            </a:r>
            <a:r>
              <a:rPr lang="en-ZA" dirty="0"/>
              <a:t> </a:t>
            </a:r>
            <a:r>
              <a:rPr lang="en-ZA" dirty="0" err="1"/>
              <a:t>alimentaires</a:t>
            </a:r>
            <a:r>
              <a:rPr lang="en-ZA" dirty="0"/>
              <a:t> </a:t>
            </a:r>
            <a:r>
              <a:rPr lang="en-ZA" dirty="0" err="1"/>
              <a:t>associés</a:t>
            </a:r>
            <a:r>
              <a:rPr lang="en-ZA" dirty="0"/>
              <a:t> au sel.</a:t>
            </a:r>
            <a:endParaRPr lang="en-US" dirty="0"/>
          </a:p>
        </p:txBody>
      </p:sp>
      <p:pic>
        <p:nvPicPr>
          <p:cNvPr id="4" name="Picture 3">
            <a:extLst>
              <a:ext uri="{FF2B5EF4-FFF2-40B4-BE49-F238E27FC236}">
                <a16:creationId xmlns:a16="http://schemas.microsoft.com/office/drawing/2014/main" id="{3AF62ABE-8314-44B7-8BD5-2CBCD7C1574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25038" t="20908" r="22577" b="11776"/>
          <a:stretch/>
        </p:blipFill>
        <p:spPr>
          <a:xfrm>
            <a:off x="6330462" y="1845734"/>
            <a:ext cx="5568921" cy="4023360"/>
          </a:xfrm>
          <a:prstGeom prst="rect">
            <a:avLst/>
          </a:prstGeom>
        </p:spPr>
      </p:pic>
    </p:spTree>
    <p:extLst>
      <p:ext uri="{BB962C8B-B14F-4D97-AF65-F5344CB8AC3E}">
        <p14:creationId xmlns:p14="http://schemas.microsoft.com/office/powerpoint/2010/main" val="4211243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1A66-FDFD-4FDF-91B8-A19131144014}"/>
              </a:ext>
            </a:extLst>
          </p:cNvPr>
          <p:cNvSpPr>
            <a:spLocks noGrp="1"/>
          </p:cNvSpPr>
          <p:nvPr>
            <p:ph type="title"/>
          </p:nvPr>
        </p:nvSpPr>
        <p:spPr/>
        <p:txBody>
          <a:bodyPr/>
          <a:lstStyle/>
          <a:p>
            <a:r>
              <a:rPr lang="en-US" dirty="0"/>
              <a:t>Sed</a:t>
            </a:r>
          </a:p>
        </p:txBody>
      </p:sp>
      <p:sp>
        <p:nvSpPr>
          <p:cNvPr id="3" name="Content Placeholder 2">
            <a:extLst>
              <a:ext uri="{FF2B5EF4-FFF2-40B4-BE49-F238E27FC236}">
                <a16:creationId xmlns:a16="http://schemas.microsoft.com/office/drawing/2014/main" id="{62BD55A6-54D2-4628-904F-6CBDCB801EED}"/>
              </a:ext>
            </a:extLst>
          </p:cNvPr>
          <p:cNvSpPr>
            <a:spLocks noGrp="1"/>
          </p:cNvSpPr>
          <p:nvPr>
            <p:ph idx="1"/>
          </p:nvPr>
        </p:nvSpPr>
        <p:spPr>
          <a:xfrm>
            <a:off x="1097280" y="1845734"/>
            <a:ext cx="5233182" cy="4023360"/>
          </a:xfrm>
        </p:spPr>
        <p:txBody>
          <a:bodyPr>
            <a:normAutofit fontScale="85000" lnSpcReduction="10000"/>
          </a:bodyPr>
          <a:lstStyle/>
          <a:p>
            <a:r>
              <a:rPr lang="en-ZA" dirty="0" err="1">
                <a:solidFill>
                  <a:schemeClr val="tx1"/>
                </a:solidFill>
              </a:rPr>
              <a:t>Sed</a:t>
            </a:r>
            <a:r>
              <a:rPr lang="en-ZA" dirty="0">
                <a:solidFill>
                  <a:schemeClr val="tx1"/>
                </a:solidFill>
              </a:rPr>
              <a:t> : la </a:t>
            </a:r>
            <a:r>
              <a:rPr lang="en-ZA" dirty="0" err="1">
                <a:solidFill>
                  <a:schemeClr val="tx1"/>
                </a:solidFill>
              </a:rPr>
              <a:t>commande</a:t>
            </a:r>
            <a:r>
              <a:rPr lang="en-ZA" dirty="0">
                <a:solidFill>
                  <a:schemeClr val="tx1"/>
                </a:solidFill>
              </a:rPr>
              <a:t> </a:t>
            </a:r>
            <a:r>
              <a:rPr lang="en-ZA" b="1" dirty="0" err="1">
                <a:solidFill>
                  <a:schemeClr val="tx1"/>
                </a:solidFill>
              </a:rPr>
              <a:t>sed</a:t>
            </a:r>
            <a:r>
              <a:rPr lang="en-ZA" dirty="0">
                <a:solidFill>
                  <a:schemeClr val="tx1"/>
                </a:solidFill>
              </a:rPr>
              <a:t> </a:t>
            </a:r>
            <a:r>
              <a:rPr lang="en-ZA" dirty="0" err="1">
                <a:solidFill>
                  <a:schemeClr val="tx1"/>
                </a:solidFill>
              </a:rPr>
              <a:t>est</a:t>
            </a:r>
            <a:r>
              <a:rPr lang="en-ZA" dirty="0">
                <a:solidFill>
                  <a:schemeClr val="tx1"/>
                </a:solidFill>
              </a:rPr>
              <a:t> </a:t>
            </a:r>
            <a:r>
              <a:rPr lang="en-ZA" dirty="0" err="1">
                <a:solidFill>
                  <a:schemeClr val="tx1"/>
                </a:solidFill>
              </a:rPr>
              <a:t>utilisée</a:t>
            </a:r>
            <a:r>
              <a:rPr lang="en-ZA" dirty="0">
                <a:solidFill>
                  <a:schemeClr val="tx1"/>
                </a:solidFill>
              </a:rPr>
              <a:t> pour </a:t>
            </a:r>
            <a:r>
              <a:rPr lang="en-ZA" dirty="0" err="1">
                <a:solidFill>
                  <a:schemeClr val="tx1"/>
                </a:solidFill>
              </a:rPr>
              <a:t>remplacer</a:t>
            </a:r>
            <a:r>
              <a:rPr lang="en-ZA" dirty="0">
                <a:solidFill>
                  <a:schemeClr val="tx1"/>
                </a:solidFill>
              </a:rPr>
              <a:t> le </a:t>
            </a:r>
            <a:r>
              <a:rPr lang="en-ZA" dirty="0" err="1">
                <a:solidFill>
                  <a:schemeClr val="tx1"/>
                </a:solidFill>
              </a:rPr>
              <a:t>texte</a:t>
            </a:r>
            <a:r>
              <a:rPr lang="en-ZA" dirty="0">
                <a:solidFill>
                  <a:schemeClr val="tx1"/>
                </a:solidFill>
              </a:rPr>
              <a:t> d'un </a:t>
            </a:r>
            <a:r>
              <a:rPr lang="en-ZA" dirty="0" err="1">
                <a:solidFill>
                  <a:schemeClr val="tx1"/>
                </a:solidFill>
              </a:rPr>
              <a:t>fichier</a:t>
            </a:r>
            <a:r>
              <a:rPr lang="en-ZA" dirty="0">
                <a:solidFill>
                  <a:schemeClr val="tx1"/>
                </a:solidFill>
              </a:rPr>
              <a:t>. </a:t>
            </a:r>
            <a:r>
              <a:rPr lang="en-ZA" dirty="0" err="1">
                <a:solidFill>
                  <a:schemeClr val="tx1"/>
                </a:solidFill>
              </a:rPr>
              <a:t>Sed</a:t>
            </a:r>
            <a:r>
              <a:rPr lang="en-ZA" dirty="0">
                <a:solidFill>
                  <a:schemeClr val="tx1"/>
                </a:solidFill>
              </a:rPr>
              <a:t> </a:t>
            </a:r>
            <a:r>
              <a:rPr lang="en-ZA" dirty="0" err="1">
                <a:solidFill>
                  <a:schemeClr val="tx1"/>
                </a:solidFill>
              </a:rPr>
              <a:t>permet</a:t>
            </a:r>
            <a:r>
              <a:rPr lang="en-ZA" dirty="0">
                <a:solidFill>
                  <a:schemeClr val="tx1"/>
                </a:solidFill>
              </a:rPr>
              <a:t> </a:t>
            </a:r>
            <a:r>
              <a:rPr lang="en-ZA" dirty="0" err="1">
                <a:solidFill>
                  <a:schemeClr val="tx1"/>
                </a:solidFill>
              </a:rPr>
              <a:t>l'utilisation</a:t>
            </a:r>
            <a:r>
              <a:rPr lang="en-ZA" dirty="0">
                <a:solidFill>
                  <a:schemeClr val="tx1"/>
                </a:solidFill>
              </a:rPr>
              <a:t> </a:t>
            </a:r>
            <a:r>
              <a:rPr lang="en-ZA" dirty="0" err="1">
                <a:solidFill>
                  <a:schemeClr val="tx1"/>
                </a:solidFill>
              </a:rPr>
              <a:t>d'expressions</a:t>
            </a:r>
            <a:r>
              <a:rPr lang="en-ZA" dirty="0">
                <a:solidFill>
                  <a:schemeClr val="tx1"/>
                </a:solidFill>
              </a:rPr>
              <a:t> </a:t>
            </a:r>
            <a:r>
              <a:rPr lang="en-ZA" dirty="0" err="1">
                <a:solidFill>
                  <a:schemeClr val="tx1"/>
                </a:solidFill>
              </a:rPr>
              <a:t>régulières.Eg</a:t>
            </a:r>
            <a:r>
              <a:rPr lang="en-ZA" dirty="0">
                <a:solidFill>
                  <a:schemeClr val="tx1"/>
                </a:solidFill>
              </a:rPr>
              <a:t>: grep “my pattern” file.txt</a:t>
            </a:r>
          </a:p>
          <a:p>
            <a:r>
              <a:rPr lang="en-ZA" dirty="0" err="1">
                <a:solidFill>
                  <a:schemeClr val="tx1"/>
                </a:solidFill>
              </a:rPr>
              <a:t>Commandes</a:t>
            </a:r>
            <a:r>
              <a:rPr lang="en-ZA" dirty="0">
                <a:solidFill>
                  <a:schemeClr val="tx1"/>
                </a:solidFill>
              </a:rPr>
              <a:t> </a:t>
            </a:r>
            <a:r>
              <a:rPr lang="en-ZA" dirty="0" err="1">
                <a:solidFill>
                  <a:schemeClr val="tx1"/>
                </a:solidFill>
              </a:rPr>
              <a:t>sed</a:t>
            </a:r>
            <a:r>
              <a:rPr lang="en-ZA" dirty="0">
                <a:solidFill>
                  <a:schemeClr val="tx1"/>
                </a:solidFill>
              </a:rPr>
              <a:t>:</a:t>
            </a:r>
          </a:p>
          <a:p>
            <a:r>
              <a:rPr lang="en-ZA" b="1" dirty="0" err="1">
                <a:solidFill>
                  <a:schemeClr val="tx1"/>
                </a:solidFill>
              </a:rPr>
              <a:t>sed</a:t>
            </a:r>
            <a:r>
              <a:rPr lang="en-ZA" b="1" dirty="0">
                <a:solidFill>
                  <a:schemeClr val="tx1"/>
                </a:solidFill>
              </a:rPr>
              <a:t> 's/</a:t>
            </a:r>
            <a:r>
              <a:rPr lang="en-ZA" b="1" dirty="0" err="1">
                <a:solidFill>
                  <a:schemeClr val="tx1"/>
                </a:solidFill>
              </a:rPr>
              <a:t>unix</a:t>
            </a:r>
            <a:r>
              <a:rPr lang="en-ZA" b="1" dirty="0">
                <a:solidFill>
                  <a:schemeClr val="tx1"/>
                </a:solidFill>
              </a:rPr>
              <a:t>/</a:t>
            </a:r>
            <a:r>
              <a:rPr lang="en-ZA" b="1" dirty="0" err="1">
                <a:solidFill>
                  <a:schemeClr val="tx1"/>
                </a:solidFill>
              </a:rPr>
              <a:t>linux</a:t>
            </a:r>
            <a:r>
              <a:rPr lang="en-ZA" b="1" dirty="0">
                <a:solidFill>
                  <a:schemeClr val="tx1"/>
                </a:solidFill>
              </a:rPr>
              <a:t>/' </a:t>
            </a:r>
            <a:r>
              <a:rPr lang="en-ZA" b="1" dirty="0" err="1">
                <a:solidFill>
                  <a:schemeClr val="tx1"/>
                </a:solidFill>
              </a:rPr>
              <a:t>file.txt</a:t>
            </a:r>
            <a:r>
              <a:rPr lang="en-ZA" b="1" dirty="0">
                <a:solidFill>
                  <a:schemeClr val="tx1"/>
                </a:solidFill>
              </a:rPr>
              <a:t>- </a:t>
            </a:r>
            <a:r>
              <a:rPr lang="en-ZA" dirty="0" err="1">
                <a:solidFill>
                  <a:schemeClr val="tx1"/>
                </a:solidFill>
              </a:rPr>
              <a:t>remplace</a:t>
            </a:r>
            <a:r>
              <a:rPr lang="en-ZA" dirty="0">
                <a:solidFill>
                  <a:schemeClr val="tx1"/>
                </a:solidFill>
              </a:rPr>
              <a:t> la première occurrence de '</a:t>
            </a:r>
            <a:r>
              <a:rPr lang="en-ZA" dirty="0" err="1">
                <a:solidFill>
                  <a:schemeClr val="tx1"/>
                </a:solidFill>
              </a:rPr>
              <a:t>unix</a:t>
            </a:r>
            <a:r>
              <a:rPr lang="en-ZA" dirty="0">
                <a:solidFill>
                  <a:schemeClr val="tx1"/>
                </a:solidFill>
              </a:rPr>
              <a:t>' dans </a:t>
            </a:r>
            <a:r>
              <a:rPr lang="en-ZA" dirty="0" err="1">
                <a:solidFill>
                  <a:schemeClr val="tx1"/>
                </a:solidFill>
              </a:rPr>
              <a:t>chaque</a:t>
            </a:r>
            <a:r>
              <a:rPr lang="en-ZA" dirty="0">
                <a:solidFill>
                  <a:schemeClr val="tx1"/>
                </a:solidFill>
              </a:rPr>
              <a:t> </a:t>
            </a:r>
            <a:r>
              <a:rPr lang="en-ZA" dirty="0" err="1">
                <a:solidFill>
                  <a:schemeClr val="tx1"/>
                </a:solidFill>
              </a:rPr>
              <a:t>ligne</a:t>
            </a:r>
            <a:r>
              <a:rPr lang="en-ZA" dirty="0">
                <a:solidFill>
                  <a:schemeClr val="tx1"/>
                </a:solidFill>
              </a:rPr>
              <a:t> par '</a:t>
            </a:r>
            <a:r>
              <a:rPr lang="en-ZA" dirty="0" err="1">
                <a:solidFill>
                  <a:schemeClr val="tx1"/>
                </a:solidFill>
              </a:rPr>
              <a:t>linux</a:t>
            </a:r>
            <a:r>
              <a:rPr lang="en-ZA" dirty="0">
                <a:solidFill>
                  <a:schemeClr val="tx1"/>
                </a:solidFill>
              </a:rPr>
              <a:t>'</a:t>
            </a:r>
          </a:p>
          <a:p>
            <a:r>
              <a:rPr lang="en-ZA" b="1" dirty="0" err="1">
                <a:solidFill>
                  <a:schemeClr val="tx1"/>
                </a:solidFill>
              </a:rPr>
              <a:t>sed</a:t>
            </a:r>
            <a:r>
              <a:rPr lang="en-ZA" b="1" dirty="0">
                <a:solidFill>
                  <a:schemeClr val="tx1"/>
                </a:solidFill>
              </a:rPr>
              <a:t> 's/</a:t>
            </a:r>
            <a:r>
              <a:rPr lang="en-ZA" b="1" dirty="0" err="1">
                <a:solidFill>
                  <a:schemeClr val="tx1"/>
                </a:solidFill>
              </a:rPr>
              <a:t>unix</a:t>
            </a:r>
            <a:r>
              <a:rPr lang="en-ZA" b="1" dirty="0">
                <a:solidFill>
                  <a:schemeClr val="tx1"/>
                </a:solidFill>
              </a:rPr>
              <a:t>/</a:t>
            </a:r>
            <a:r>
              <a:rPr lang="en-ZA" b="1" dirty="0" err="1">
                <a:solidFill>
                  <a:schemeClr val="tx1"/>
                </a:solidFill>
              </a:rPr>
              <a:t>linux</a:t>
            </a:r>
            <a:r>
              <a:rPr lang="en-ZA" b="1" dirty="0">
                <a:solidFill>
                  <a:schemeClr val="tx1"/>
                </a:solidFill>
              </a:rPr>
              <a:t>/2' </a:t>
            </a:r>
            <a:r>
              <a:rPr lang="en-ZA" b="1" dirty="0" err="1">
                <a:solidFill>
                  <a:schemeClr val="tx1"/>
                </a:solidFill>
              </a:rPr>
              <a:t>file.txt</a:t>
            </a:r>
            <a:r>
              <a:rPr lang="en-ZA" b="1" dirty="0">
                <a:solidFill>
                  <a:schemeClr val="tx1"/>
                </a:solidFill>
              </a:rPr>
              <a:t>- </a:t>
            </a:r>
            <a:r>
              <a:rPr lang="en-ZA" dirty="0" err="1">
                <a:solidFill>
                  <a:schemeClr val="tx1"/>
                </a:solidFill>
              </a:rPr>
              <a:t>remplace</a:t>
            </a:r>
            <a:r>
              <a:rPr lang="en-ZA" dirty="0">
                <a:solidFill>
                  <a:schemeClr val="tx1"/>
                </a:solidFill>
              </a:rPr>
              <a:t> les deux premières occurrences de '</a:t>
            </a:r>
            <a:r>
              <a:rPr lang="en-ZA" dirty="0" err="1">
                <a:solidFill>
                  <a:schemeClr val="tx1"/>
                </a:solidFill>
              </a:rPr>
              <a:t>unix</a:t>
            </a:r>
            <a:r>
              <a:rPr lang="en-ZA" dirty="0">
                <a:solidFill>
                  <a:schemeClr val="tx1"/>
                </a:solidFill>
              </a:rPr>
              <a:t>' dans tout le </a:t>
            </a:r>
            <a:r>
              <a:rPr lang="en-ZA" dirty="0" err="1">
                <a:solidFill>
                  <a:schemeClr val="tx1"/>
                </a:solidFill>
              </a:rPr>
              <a:t>fichier</a:t>
            </a:r>
            <a:r>
              <a:rPr lang="en-ZA" dirty="0">
                <a:solidFill>
                  <a:schemeClr val="tx1"/>
                </a:solidFill>
              </a:rPr>
              <a:t> par '</a:t>
            </a:r>
            <a:r>
              <a:rPr lang="en-ZA" dirty="0" err="1">
                <a:solidFill>
                  <a:schemeClr val="tx1"/>
                </a:solidFill>
              </a:rPr>
              <a:t>linux</a:t>
            </a:r>
            <a:r>
              <a:rPr lang="en-ZA" dirty="0">
                <a:solidFill>
                  <a:schemeClr val="tx1"/>
                </a:solidFill>
              </a:rPr>
              <a:t>'</a:t>
            </a:r>
          </a:p>
          <a:p>
            <a:r>
              <a:rPr lang="en-ZA" b="1" dirty="0" err="1">
                <a:solidFill>
                  <a:schemeClr val="tx1"/>
                </a:solidFill>
              </a:rPr>
              <a:t>sed</a:t>
            </a:r>
            <a:r>
              <a:rPr lang="en-ZA" b="1" dirty="0">
                <a:solidFill>
                  <a:schemeClr val="tx1"/>
                </a:solidFill>
              </a:rPr>
              <a:t> 's/</a:t>
            </a:r>
            <a:r>
              <a:rPr lang="en-ZA" b="1" dirty="0" err="1">
                <a:solidFill>
                  <a:schemeClr val="tx1"/>
                </a:solidFill>
              </a:rPr>
              <a:t>unix</a:t>
            </a:r>
            <a:r>
              <a:rPr lang="en-ZA" b="1" dirty="0">
                <a:solidFill>
                  <a:schemeClr val="tx1"/>
                </a:solidFill>
              </a:rPr>
              <a:t>/</a:t>
            </a:r>
            <a:r>
              <a:rPr lang="en-ZA" b="1" dirty="0" err="1">
                <a:solidFill>
                  <a:schemeClr val="tx1"/>
                </a:solidFill>
              </a:rPr>
              <a:t>linux</a:t>
            </a:r>
            <a:r>
              <a:rPr lang="en-ZA" b="1" dirty="0">
                <a:solidFill>
                  <a:schemeClr val="tx1"/>
                </a:solidFill>
              </a:rPr>
              <a:t>/g' </a:t>
            </a:r>
            <a:r>
              <a:rPr lang="en-ZA" b="1" dirty="0" err="1">
                <a:solidFill>
                  <a:schemeClr val="tx1"/>
                </a:solidFill>
              </a:rPr>
              <a:t>file.txt</a:t>
            </a:r>
            <a:r>
              <a:rPr lang="en-ZA" b="1" dirty="0">
                <a:solidFill>
                  <a:schemeClr val="tx1"/>
                </a:solidFill>
              </a:rPr>
              <a:t> </a:t>
            </a:r>
            <a:r>
              <a:rPr lang="en-ZA" dirty="0">
                <a:solidFill>
                  <a:schemeClr val="tx1"/>
                </a:solidFill>
              </a:rPr>
              <a:t>- </a:t>
            </a:r>
            <a:r>
              <a:rPr lang="en-ZA" dirty="0" err="1">
                <a:solidFill>
                  <a:schemeClr val="tx1"/>
                </a:solidFill>
              </a:rPr>
              <a:t>remplace</a:t>
            </a:r>
            <a:r>
              <a:rPr lang="en-ZA" dirty="0">
                <a:solidFill>
                  <a:schemeClr val="tx1"/>
                </a:solidFill>
              </a:rPr>
              <a:t> </a:t>
            </a:r>
            <a:r>
              <a:rPr lang="en-ZA" dirty="0" err="1">
                <a:solidFill>
                  <a:schemeClr val="tx1"/>
                </a:solidFill>
              </a:rPr>
              <a:t>toutes</a:t>
            </a:r>
            <a:r>
              <a:rPr lang="en-ZA" dirty="0">
                <a:solidFill>
                  <a:schemeClr val="tx1"/>
                </a:solidFill>
              </a:rPr>
              <a:t> les occurrences de '</a:t>
            </a:r>
            <a:r>
              <a:rPr lang="en-ZA" dirty="0" err="1">
                <a:solidFill>
                  <a:schemeClr val="tx1"/>
                </a:solidFill>
              </a:rPr>
              <a:t>unix</a:t>
            </a:r>
            <a:r>
              <a:rPr lang="en-ZA" dirty="0">
                <a:solidFill>
                  <a:schemeClr val="tx1"/>
                </a:solidFill>
              </a:rPr>
              <a:t>' dans le </a:t>
            </a:r>
            <a:r>
              <a:rPr lang="en-ZA" dirty="0" err="1">
                <a:solidFill>
                  <a:schemeClr val="tx1"/>
                </a:solidFill>
              </a:rPr>
              <a:t>fichier</a:t>
            </a:r>
            <a:r>
              <a:rPr lang="en-ZA" dirty="0">
                <a:solidFill>
                  <a:schemeClr val="tx1"/>
                </a:solidFill>
              </a:rPr>
              <a:t> </a:t>
            </a:r>
            <a:r>
              <a:rPr lang="en-ZA" dirty="0" err="1">
                <a:solidFill>
                  <a:schemeClr val="tx1"/>
                </a:solidFill>
              </a:rPr>
              <a:t>entier</a:t>
            </a:r>
            <a:r>
              <a:rPr lang="en-ZA" dirty="0">
                <a:solidFill>
                  <a:schemeClr val="tx1"/>
                </a:solidFill>
              </a:rPr>
              <a:t> par '</a:t>
            </a:r>
            <a:r>
              <a:rPr lang="en-ZA" dirty="0" err="1">
                <a:solidFill>
                  <a:schemeClr val="tx1"/>
                </a:solidFill>
              </a:rPr>
              <a:t>linux</a:t>
            </a:r>
            <a:r>
              <a:rPr lang="en-ZA" dirty="0">
                <a:solidFill>
                  <a:schemeClr val="tx1"/>
                </a:solidFill>
              </a:rPr>
              <a:t>'</a:t>
            </a:r>
          </a:p>
          <a:p>
            <a:r>
              <a:rPr lang="en-ZA" b="1" dirty="0" err="1">
                <a:solidFill>
                  <a:schemeClr val="tx1"/>
                </a:solidFill>
              </a:rPr>
              <a:t>sed</a:t>
            </a:r>
            <a:r>
              <a:rPr lang="en-ZA" b="1" dirty="0">
                <a:solidFill>
                  <a:schemeClr val="tx1"/>
                </a:solidFill>
              </a:rPr>
              <a:t> '3 s/</a:t>
            </a:r>
            <a:r>
              <a:rPr lang="en-ZA" b="1" dirty="0" err="1">
                <a:solidFill>
                  <a:schemeClr val="tx1"/>
                </a:solidFill>
              </a:rPr>
              <a:t>unix</a:t>
            </a:r>
            <a:r>
              <a:rPr lang="en-ZA" b="1" dirty="0">
                <a:solidFill>
                  <a:schemeClr val="tx1"/>
                </a:solidFill>
              </a:rPr>
              <a:t>/</a:t>
            </a:r>
            <a:r>
              <a:rPr lang="en-ZA" b="1" dirty="0" err="1">
                <a:solidFill>
                  <a:schemeClr val="tx1"/>
                </a:solidFill>
              </a:rPr>
              <a:t>linux</a:t>
            </a:r>
            <a:r>
              <a:rPr lang="en-ZA" b="1" dirty="0">
                <a:solidFill>
                  <a:schemeClr val="tx1"/>
                </a:solidFill>
              </a:rPr>
              <a:t>/g' </a:t>
            </a:r>
            <a:r>
              <a:rPr lang="en-ZA" b="1" dirty="0" err="1">
                <a:solidFill>
                  <a:schemeClr val="tx1"/>
                </a:solidFill>
              </a:rPr>
              <a:t>file.txt</a:t>
            </a:r>
            <a:r>
              <a:rPr lang="en-ZA" b="1" dirty="0">
                <a:solidFill>
                  <a:schemeClr val="tx1"/>
                </a:solidFill>
              </a:rPr>
              <a:t> </a:t>
            </a:r>
            <a:r>
              <a:rPr lang="en-ZA" dirty="0">
                <a:solidFill>
                  <a:schemeClr val="tx1"/>
                </a:solidFill>
              </a:rPr>
              <a:t>- </a:t>
            </a:r>
            <a:r>
              <a:rPr lang="en-ZA" dirty="0" err="1">
                <a:solidFill>
                  <a:schemeClr val="tx1"/>
                </a:solidFill>
              </a:rPr>
              <a:t>remplace</a:t>
            </a:r>
            <a:r>
              <a:rPr lang="en-ZA" dirty="0">
                <a:solidFill>
                  <a:schemeClr val="tx1"/>
                </a:solidFill>
              </a:rPr>
              <a:t> </a:t>
            </a:r>
            <a:r>
              <a:rPr lang="en-ZA" dirty="0" err="1">
                <a:solidFill>
                  <a:schemeClr val="tx1"/>
                </a:solidFill>
              </a:rPr>
              <a:t>toutes</a:t>
            </a:r>
            <a:r>
              <a:rPr lang="en-ZA" dirty="0">
                <a:solidFill>
                  <a:schemeClr val="tx1"/>
                </a:solidFill>
              </a:rPr>
              <a:t> les occurrences de '</a:t>
            </a:r>
            <a:r>
              <a:rPr lang="en-ZA" dirty="0" err="1">
                <a:solidFill>
                  <a:schemeClr val="tx1"/>
                </a:solidFill>
              </a:rPr>
              <a:t>unix</a:t>
            </a:r>
            <a:r>
              <a:rPr lang="en-ZA" dirty="0">
                <a:solidFill>
                  <a:schemeClr val="tx1"/>
                </a:solidFill>
              </a:rPr>
              <a:t>' </a:t>
            </a:r>
            <a:r>
              <a:rPr lang="en-ZA" dirty="0" err="1">
                <a:solidFill>
                  <a:schemeClr val="tx1"/>
                </a:solidFill>
              </a:rPr>
              <a:t>à</a:t>
            </a:r>
            <a:r>
              <a:rPr lang="en-ZA" dirty="0">
                <a:solidFill>
                  <a:schemeClr val="tx1"/>
                </a:solidFill>
              </a:rPr>
              <a:t> la </a:t>
            </a:r>
            <a:r>
              <a:rPr lang="en-ZA" dirty="0" err="1">
                <a:solidFill>
                  <a:schemeClr val="tx1"/>
                </a:solidFill>
              </a:rPr>
              <a:t>troisième</a:t>
            </a:r>
            <a:r>
              <a:rPr lang="en-ZA" dirty="0">
                <a:solidFill>
                  <a:schemeClr val="tx1"/>
                </a:solidFill>
              </a:rPr>
              <a:t> </a:t>
            </a:r>
            <a:r>
              <a:rPr lang="en-ZA" dirty="0" err="1">
                <a:solidFill>
                  <a:schemeClr val="tx1"/>
                </a:solidFill>
              </a:rPr>
              <a:t>ligne</a:t>
            </a:r>
            <a:r>
              <a:rPr lang="en-ZA" dirty="0">
                <a:solidFill>
                  <a:schemeClr val="tx1"/>
                </a:solidFill>
              </a:rPr>
              <a:t> par '</a:t>
            </a:r>
            <a:r>
              <a:rPr lang="en-ZA" dirty="0" err="1">
                <a:solidFill>
                  <a:schemeClr val="tx1"/>
                </a:solidFill>
              </a:rPr>
              <a:t>linux</a:t>
            </a:r>
            <a:r>
              <a:rPr lang="en-ZA" dirty="0">
                <a:solidFill>
                  <a:schemeClr val="tx1"/>
                </a:solidFill>
              </a:rPr>
              <a:t>'</a:t>
            </a:r>
            <a:endParaRPr lang="en-US" dirty="0">
              <a:solidFill>
                <a:schemeClr val="tx1"/>
              </a:solidFill>
            </a:endParaRPr>
          </a:p>
        </p:txBody>
      </p:sp>
      <p:pic>
        <p:nvPicPr>
          <p:cNvPr id="5" name="Picture 4">
            <a:extLst>
              <a:ext uri="{FF2B5EF4-FFF2-40B4-BE49-F238E27FC236}">
                <a16:creationId xmlns:a16="http://schemas.microsoft.com/office/drawing/2014/main" id="{7932A0D5-2E55-0643-9DA1-3FD74AD85433}"/>
              </a:ext>
            </a:extLst>
          </p:cNvPr>
          <p:cNvPicPr>
            <a:picLocks noChangeAspect="1"/>
          </p:cNvPicPr>
          <p:nvPr/>
        </p:nvPicPr>
        <p:blipFill rotWithShape="1">
          <a:blip r:embed="rId2"/>
          <a:srcRect t="35474" b="33554"/>
          <a:stretch/>
        </p:blipFill>
        <p:spPr>
          <a:xfrm>
            <a:off x="6867526" y="1845734"/>
            <a:ext cx="4625253" cy="859536"/>
          </a:xfrm>
          <a:prstGeom prst="rect">
            <a:avLst/>
          </a:prstGeom>
        </p:spPr>
      </p:pic>
      <p:cxnSp>
        <p:nvCxnSpPr>
          <p:cNvPr id="8" name="Straight Arrow Connector 7">
            <a:extLst>
              <a:ext uri="{FF2B5EF4-FFF2-40B4-BE49-F238E27FC236}">
                <a16:creationId xmlns:a16="http://schemas.microsoft.com/office/drawing/2014/main" id="{69486E41-E004-8042-987A-05C52FBD489F}"/>
              </a:ext>
            </a:extLst>
          </p:cNvPr>
          <p:cNvCxnSpPr/>
          <p:nvPr/>
        </p:nvCxnSpPr>
        <p:spPr>
          <a:xfrm>
            <a:off x="10639425" y="2505455"/>
            <a:ext cx="0" cy="600075"/>
          </a:xfrm>
          <a:prstGeom prst="straightConnector1">
            <a:avLst/>
          </a:prstGeom>
          <a:ln w="57150">
            <a:tailEnd type="triangle"/>
          </a:ln>
        </p:spPr>
        <p:style>
          <a:lnRef idx="2">
            <a:schemeClr val="accent5"/>
          </a:lnRef>
          <a:fillRef idx="0">
            <a:schemeClr val="accent5"/>
          </a:fillRef>
          <a:effectRef idx="1">
            <a:schemeClr val="accent5"/>
          </a:effectRef>
          <a:fontRef idx="minor">
            <a:schemeClr val="tx1"/>
          </a:fontRef>
        </p:style>
      </p:cxnSp>
      <p:cxnSp>
        <p:nvCxnSpPr>
          <p:cNvPr id="9" name="Straight Arrow Connector 8">
            <a:extLst>
              <a:ext uri="{FF2B5EF4-FFF2-40B4-BE49-F238E27FC236}">
                <a16:creationId xmlns:a16="http://schemas.microsoft.com/office/drawing/2014/main" id="{EBCF73F0-A217-5843-A684-1CEB0F1C7799}"/>
              </a:ext>
            </a:extLst>
          </p:cNvPr>
          <p:cNvCxnSpPr/>
          <p:nvPr/>
        </p:nvCxnSpPr>
        <p:spPr>
          <a:xfrm>
            <a:off x="8539163" y="2529267"/>
            <a:ext cx="0" cy="600075"/>
          </a:xfrm>
          <a:prstGeom prst="straightConnector1">
            <a:avLst/>
          </a:prstGeom>
          <a:ln w="57150">
            <a:tailEnd type="triangle"/>
          </a:ln>
        </p:spPr>
        <p:style>
          <a:lnRef idx="2">
            <a:schemeClr val="accent5"/>
          </a:lnRef>
          <a:fillRef idx="0">
            <a:schemeClr val="accent5"/>
          </a:fillRef>
          <a:effectRef idx="1">
            <a:schemeClr val="accent5"/>
          </a:effectRef>
          <a:fontRef idx="minor">
            <a:schemeClr val="tx1"/>
          </a:fontRef>
        </p:style>
      </p:cxnSp>
      <p:cxnSp>
        <p:nvCxnSpPr>
          <p:cNvPr id="10" name="Straight Arrow Connector 9">
            <a:extLst>
              <a:ext uri="{FF2B5EF4-FFF2-40B4-BE49-F238E27FC236}">
                <a16:creationId xmlns:a16="http://schemas.microsoft.com/office/drawing/2014/main" id="{53627267-3D9E-6B4F-808F-F6585AD9A7DA}"/>
              </a:ext>
            </a:extLst>
          </p:cNvPr>
          <p:cNvCxnSpPr/>
          <p:nvPr/>
        </p:nvCxnSpPr>
        <p:spPr>
          <a:xfrm>
            <a:off x="9667875" y="2514979"/>
            <a:ext cx="0" cy="600075"/>
          </a:xfrm>
          <a:prstGeom prst="straightConnector1">
            <a:avLst/>
          </a:prstGeom>
          <a:ln w="57150">
            <a:tailEnd type="triangle"/>
          </a:ln>
        </p:spPr>
        <p:style>
          <a:lnRef idx="2">
            <a:schemeClr val="accent5"/>
          </a:lnRef>
          <a:fillRef idx="0">
            <a:schemeClr val="accent5"/>
          </a:fillRef>
          <a:effectRef idx="1">
            <a:schemeClr val="accent5"/>
          </a:effectRef>
          <a:fontRef idx="minor">
            <a:schemeClr val="tx1"/>
          </a:fontRef>
        </p:style>
      </p:cxnSp>
      <p:sp>
        <p:nvSpPr>
          <p:cNvPr id="12" name="TextBox 11">
            <a:extLst>
              <a:ext uri="{FF2B5EF4-FFF2-40B4-BE49-F238E27FC236}">
                <a16:creationId xmlns:a16="http://schemas.microsoft.com/office/drawing/2014/main" id="{6FBADAF5-522A-6A41-B4A8-BBD9C8AEE511}"/>
              </a:ext>
            </a:extLst>
          </p:cNvPr>
          <p:cNvSpPr txBox="1"/>
          <p:nvPr/>
        </p:nvSpPr>
        <p:spPr>
          <a:xfrm>
            <a:off x="8258175" y="3129342"/>
            <a:ext cx="900113" cy="954107"/>
          </a:xfrm>
          <a:prstGeom prst="rect">
            <a:avLst/>
          </a:prstGeom>
          <a:noFill/>
        </p:spPr>
        <p:txBody>
          <a:bodyPr wrap="square" rtlCol="0">
            <a:spAutoFit/>
          </a:bodyPr>
          <a:lstStyle/>
          <a:p>
            <a:r>
              <a:rPr lang="en-US" sz="1400" dirty="0"/>
              <a:t>String pattern to be replaced</a:t>
            </a:r>
          </a:p>
        </p:txBody>
      </p:sp>
      <p:sp>
        <p:nvSpPr>
          <p:cNvPr id="13" name="TextBox 12">
            <a:extLst>
              <a:ext uri="{FF2B5EF4-FFF2-40B4-BE49-F238E27FC236}">
                <a16:creationId xmlns:a16="http://schemas.microsoft.com/office/drawing/2014/main" id="{AD52ECF2-C843-4443-83B5-A9B6326A6D68}"/>
              </a:ext>
            </a:extLst>
          </p:cNvPr>
          <p:cNvSpPr txBox="1"/>
          <p:nvPr/>
        </p:nvSpPr>
        <p:spPr>
          <a:xfrm>
            <a:off x="9310688" y="3105530"/>
            <a:ext cx="900113" cy="1169551"/>
          </a:xfrm>
          <a:prstGeom prst="rect">
            <a:avLst/>
          </a:prstGeom>
          <a:noFill/>
        </p:spPr>
        <p:txBody>
          <a:bodyPr wrap="square" rtlCol="0">
            <a:spAutoFit/>
          </a:bodyPr>
          <a:lstStyle/>
          <a:p>
            <a:r>
              <a:rPr lang="en-US" sz="1400" dirty="0"/>
              <a:t>String pattern to replace with</a:t>
            </a:r>
          </a:p>
        </p:txBody>
      </p:sp>
      <p:sp>
        <p:nvSpPr>
          <p:cNvPr id="14" name="TextBox 13">
            <a:extLst>
              <a:ext uri="{FF2B5EF4-FFF2-40B4-BE49-F238E27FC236}">
                <a16:creationId xmlns:a16="http://schemas.microsoft.com/office/drawing/2014/main" id="{7CCA1A30-1D5A-5647-86F0-04D6D821362A}"/>
              </a:ext>
            </a:extLst>
          </p:cNvPr>
          <p:cNvSpPr txBox="1"/>
          <p:nvPr/>
        </p:nvSpPr>
        <p:spPr>
          <a:xfrm>
            <a:off x="10363201" y="3092044"/>
            <a:ext cx="900113" cy="523220"/>
          </a:xfrm>
          <a:prstGeom prst="rect">
            <a:avLst/>
          </a:prstGeom>
          <a:noFill/>
        </p:spPr>
        <p:txBody>
          <a:bodyPr wrap="square" rtlCol="0">
            <a:spAutoFit/>
          </a:bodyPr>
          <a:lstStyle/>
          <a:p>
            <a:r>
              <a:rPr lang="en-US" sz="1400" dirty="0"/>
              <a:t>'global’ option</a:t>
            </a:r>
          </a:p>
        </p:txBody>
      </p:sp>
      <p:cxnSp>
        <p:nvCxnSpPr>
          <p:cNvPr id="16" name="Straight Arrow Connector 15">
            <a:extLst>
              <a:ext uri="{FF2B5EF4-FFF2-40B4-BE49-F238E27FC236}">
                <a16:creationId xmlns:a16="http://schemas.microsoft.com/office/drawing/2014/main" id="{3B74FB8E-84DA-2542-AC8F-3601294EBEBE}"/>
              </a:ext>
            </a:extLst>
          </p:cNvPr>
          <p:cNvCxnSpPr/>
          <p:nvPr/>
        </p:nvCxnSpPr>
        <p:spPr>
          <a:xfrm>
            <a:off x="7662860" y="2553075"/>
            <a:ext cx="0" cy="600075"/>
          </a:xfrm>
          <a:prstGeom prst="straightConnector1">
            <a:avLst/>
          </a:prstGeom>
          <a:ln w="57150">
            <a:tailEnd type="triangle"/>
          </a:ln>
        </p:spPr>
        <p:style>
          <a:lnRef idx="2">
            <a:schemeClr val="accent5"/>
          </a:lnRef>
          <a:fillRef idx="0">
            <a:schemeClr val="accent5"/>
          </a:fillRef>
          <a:effectRef idx="1">
            <a:schemeClr val="accent5"/>
          </a:effectRef>
          <a:fontRef idx="minor">
            <a:schemeClr val="tx1"/>
          </a:fontRef>
        </p:style>
      </p:cxnSp>
      <p:sp>
        <p:nvSpPr>
          <p:cNvPr id="17" name="TextBox 16">
            <a:extLst>
              <a:ext uri="{FF2B5EF4-FFF2-40B4-BE49-F238E27FC236}">
                <a16:creationId xmlns:a16="http://schemas.microsoft.com/office/drawing/2014/main" id="{62FEB413-316E-2A4E-908D-FB9E3E91A3B8}"/>
              </a:ext>
            </a:extLst>
          </p:cNvPr>
          <p:cNvSpPr txBox="1"/>
          <p:nvPr/>
        </p:nvSpPr>
        <p:spPr>
          <a:xfrm>
            <a:off x="7381872" y="3153150"/>
            <a:ext cx="900113" cy="738664"/>
          </a:xfrm>
          <a:prstGeom prst="rect">
            <a:avLst/>
          </a:prstGeom>
          <a:noFill/>
        </p:spPr>
        <p:txBody>
          <a:bodyPr wrap="square" rtlCol="0">
            <a:spAutoFit/>
          </a:bodyPr>
          <a:lstStyle/>
          <a:p>
            <a:r>
              <a:rPr lang="en-US" sz="1400" dirty="0"/>
              <a:t>Dealing with strings</a:t>
            </a:r>
          </a:p>
        </p:txBody>
      </p:sp>
      <p:sp>
        <p:nvSpPr>
          <p:cNvPr id="18" name="TextBox 17">
            <a:extLst>
              <a:ext uri="{FF2B5EF4-FFF2-40B4-BE49-F238E27FC236}">
                <a16:creationId xmlns:a16="http://schemas.microsoft.com/office/drawing/2014/main" id="{3D1EE8F9-911A-D74C-A1DB-5956563F3DC9}"/>
              </a:ext>
            </a:extLst>
          </p:cNvPr>
          <p:cNvSpPr txBox="1"/>
          <p:nvPr/>
        </p:nvSpPr>
        <p:spPr>
          <a:xfrm>
            <a:off x="7043738" y="4275081"/>
            <a:ext cx="4614862" cy="1754326"/>
          </a:xfrm>
          <a:prstGeom prst="rect">
            <a:avLst/>
          </a:prstGeom>
          <a:noFill/>
        </p:spPr>
        <p:txBody>
          <a:bodyPr wrap="square" rtlCol="0">
            <a:spAutoFit/>
          </a:bodyPr>
          <a:lstStyle/>
          <a:p>
            <a:r>
              <a:rPr lang="en-US" dirty="0" err="1"/>
              <a:t>unix</a:t>
            </a:r>
            <a:r>
              <a:rPr lang="en-US" dirty="0"/>
              <a:t> is great </a:t>
            </a:r>
            <a:r>
              <a:rPr lang="en-US" dirty="0" err="1"/>
              <a:t>os</a:t>
            </a:r>
            <a:r>
              <a:rPr lang="en-US" dirty="0"/>
              <a:t>. </a:t>
            </a:r>
            <a:r>
              <a:rPr lang="en-US" dirty="0" err="1"/>
              <a:t>unix</a:t>
            </a:r>
            <a:r>
              <a:rPr lang="en-US" dirty="0"/>
              <a:t> is opensource. </a:t>
            </a:r>
            <a:r>
              <a:rPr lang="en-US" dirty="0" err="1"/>
              <a:t>unix</a:t>
            </a:r>
            <a:r>
              <a:rPr lang="en-US" dirty="0"/>
              <a:t> is free </a:t>
            </a:r>
            <a:r>
              <a:rPr lang="en-US" dirty="0" err="1"/>
              <a:t>os</a:t>
            </a:r>
            <a:r>
              <a:rPr lang="en-US" dirty="0"/>
              <a:t>. </a:t>
            </a:r>
          </a:p>
          <a:p>
            <a:r>
              <a:rPr lang="en-US" dirty="0"/>
              <a:t>learn operating system. </a:t>
            </a:r>
          </a:p>
          <a:p>
            <a:r>
              <a:rPr lang="en-US" dirty="0" err="1"/>
              <a:t>unix</a:t>
            </a:r>
            <a:r>
              <a:rPr lang="en-US" dirty="0"/>
              <a:t> </a:t>
            </a:r>
            <a:r>
              <a:rPr lang="en-US" dirty="0" err="1"/>
              <a:t>linux</a:t>
            </a:r>
            <a:r>
              <a:rPr lang="en-US" dirty="0"/>
              <a:t> which one you choose. </a:t>
            </a:r>
          </a:p>
          <a:p>
            <a:r>
              <a:rPr lang="en-US" dirty="0" err="1"/>
              <a:t>unix</a:t>
            </a:r>
            <a:r>
              <a:rPr lang="en-US" dirty="0"/>
              <a:t> is easy to </a:t>
            </a:r>
            <a:r>
              <a:rPr lang="en-US" dirty="0" err="1"/>
              <a:t>learn.unix</a:t>
            </a:r>
            <a:r>
              <a:rPr lang="en-US" dirty="0"/>
              <a:t> is a multiuser </a:t>
            </a:r>
            <a:r>
              <a:rPr lang="en-US" dirty="0" err="1"/>
              <a:t>os.Learn</a:t>
            </a:r>
            <a:r>
              <a:rPr lang="en-US" dirty="0"/>
              <a:t> </a:t>
            </a:r>
            <a:r>
              <a:rPr lang="en-US" dirty="0" err="1"/>
              <a:t>unix</a:t>
            </a:r>
            <a:r>
              <a:rPr lang="en-US" dirty="0"/>
              <a:t> .</a:t>
            </a:r>
            <a:r>
              <a:rPr lang="en-US" dirty="0" err="1"/>
              <a:t>unix</a:t>
            </a:r>
            <a:r>
              <a:rPr lang="en-US" dirty="0"/>
              <a:t> is a powerful.</a:t>
            </a:r>
          </a:p>
        </p:txBody>
      </p:sp>
    </p:spTree>
    <p:extLst>
      <p:ext uri="{BB962C8B-B14F-4D97-AF65-F5344CB8AC3E}">
        <p14:creationId xmlns:p14="http://schemas.microsoft.com/office/powerpoint/2010/main" val="1428875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1A66-FDFD-4FDF-91B8-A19131144014}"/>
              </a:ext>
            </a:extLst>
          </p:cNvPr>
          <p:cNvSpPr>
            <a:spLocks noGrp="1"/>
          </p:cNvSpPr>
          <p:nvPr>
            <p:ph type="title"/>
          </p:nvPr>
        </p:nvSpPr>
        <p:spPr/>
        <p:txBody>
          <a:bodyPr/>
          <a:lstStyle/>
          <a:p>
            <a:r>
              <a:rPr lang="en-US" dirty="0"/>
              <a:t>Sed</a:t>
            </a:r>
          </a:p>
        </p:txBody>
      </p:sp>
      <p:sp>
        <p:nvSpPr>
          <p:cNvPr id="3" name="Content Placeholder 2">
            <a:extLst>
              <a:ext uri="{FF2B5EF4-FFF2-40B4-BE49-F238E27FC236}">
                <a16:creationId xmlns:a16="http://schemas.microsoft.com/office/drawing/2014/main" id="{62BD55A6-54D2-4628-904F-6CBDCB801EED}"/>
              </a:ext>
            </a:extLst>
          </p:cNvPr>
          <p:cNvSpPr>
            <a:spLocks noGrp="1"/>
          </p:cNvSpPr>
          <p:nvPr>
            <p:ph idx="1"/>
          </p:nvPr>
        </p:nvSpPr>
        <p:spPr>
          <a:xfrm>
            <a:off x="1097280" y="1845734"/>
            <a:ext cx="5233182" cy="4023360"/>
          </a:xfrm>
        </p:spPr>
        <p:txBody>
          <a:bodyPr>
            <a:normAutofit/>
          </a:bodyPr>
          <a:lstStyle/>
          <a:p>
            <a:r>
              <a:rPr lang="en-US" dirty="0" err="1">
                <a:solidFill>
                  <a:schemeClr val="tx1"/>
                </a:solidFill>
              </a:rPr>
              <a:t>Exemples</a:t>
            </a:r>
            <a:r>
              <a:rPr lang="en-US" dirty="0">
                <a:solidFill>
                  <a:schemeClr val="tx1"/>
                </a:solidFill>
              </a:rPr>
              <a:t> :</a:t>
            </a:r>
          </a:p>
          <a:p>
            <a:r>
              <a:rPr lang="en-US" dirty="0" err="1">
                <a:solidFill>
                  <a:schemeClr val="tx1"/>
                </a:solidFill>
              </a:rPr>
              <a:t>Allez</a:t>
            </a:r>
            <a:r>
              <a:rPr lang="en-US" dirty="0">
                <a:solidFill>
                  <a:schemeClr val="tx1"/>
                </a:solidFill>
              </a:rPr>
              <a:t> dans </a:t>
            </a:r>
            <a:r>
              <a:rPr lang="en-US" dirty="0" err="1">
                <a:solidFill>
                  <a:schemeClr val="tx1"/>
                </a:solidFill>
              </a:rPr>
              <a:t>votre</a:t>
            </a:r>
            <a:r>
              <a:rPr lang="en-US" dirty="0">
                <a:solidFill>
                  <a:schemeClr val="tx1"/>
                </a:solidFill>
              </a:rPr>
              <a:t> terminal. </a:t>
            </a:r>
            <a:r>
              <a:rPr lang="en-US" dirty="0" err="1">
                <a:solidFill>
                  <a:schemeClr val="tx1"/>
                </a:solidFill>
              </a:rPr>
              <a:t>Naviguez</a:t>
            </a:r>
            <a:r>
              <a:rPr lang="en-US" dirty="0">
                <a:solidFill>
                  <a:schemeClr val="tx1"/>
                </a:solidFill>
              </a:rPr>
              <a:t> </a:t>
            </a:r>
            <a:r>
              <a:rPr lang="en-US" dirty="0" err="1">
                <a:solidFill>
                  <a:schemeClr val="tx1"/>
                </a:solidFill>
              </a:rPr>
              <a:t>jusqu'au</a:t>
            </a:r>
            <a:r>
              <a:rPr lang="en-US" dirty="0">
                <a:solidFill>
                  <a:schemeClr val="tx1"/>
                </a:solidFill>
              </a:rPr>
              <a:t> </a:t>
            </a:r>
            <a:r>
              <a:rPr lang="en-US" dirty="0" err="1">
                <a:solidFill>
                  <a:schemeClr val="tx1"/>
                </a:solidFill>
              </a:rPr>
              <a:t>répertoire</a:t>
            </a:r>
            <a:r>
              <a:rPr lang="en-US" dirty="0">
                <a:solidFill>
                  <a:schemeClr val="tx1"/>
                </a:solidFill>
              </a:rPr>
              <a:t> </a:t>
            </a:r>
            <a:r>
              <a:rPr lang="en-US" dirty="0" err="1">
                <a:solidFill>
                  <a:schemeClr val="tx1"/>
                </a:solidFill>
              </a:rPr>
              <a:t>Sample_Files</a:t>
            </a:r>
            <a:endParaRPr lang="en-US" dirty="0">
              <a:solidFill>
                <a:schemeClr val="tx1"/>
              </a:solidFill>
            </a:endParaRPr>
          </a:p>
          <a:p>
            <a:r>
              <a:rPr lang="en-US" dirty="0">
                <a:solidFill>
                  <a:schemeClr val="tx1"/>
                </a:solidFill>
              </a:rPr>
              <a:t>Dans le fichier6.txt :</a:t>
            </a:r>
          </a:p>
          <a:p>
            <a:r>
              <a:rPr lang="en-US" dirty="0" err="1">
                <a:solidFill>
                  <a:schemeClr val="tx1"/>
                </a:solidFill>
              </a:rPr>
              <a:t>Remplacez</a:t>
            </a:r>
            <a:r>
              <a:rPr lang="en-US" dirty="0">
                <a:solidFill>
                  <a:schemeClr val="tx1"/>
                </a:solidFill>
              </a:rPr>
              <a:t> </a:t>
            </a:r>
            <a:r>
              <a:rPr lang="en-US" dirty="0" err="1">
                <a:solidFill>
                  <a:schemeClr val="tx1"/>
                </a:solidFill>
              </a:rPr>
              <a:t>toutes</a:t>
            </a:r>
            <a:r>
              <a:rPr lang="en-US" dirty="0">
                <a:solidFill>
                  <a:schemeClr val="tx1"/>
                </a:solidFill>
              </a:rPr>
              <a:t> les occurrences du mot ”rewards" par ”benefits".</a:t>
            </a:r>
          </a:p>
          <a:p>
            <a:r>
              <a:rPr lang="en-US" dirty="0" err="1">
                <a:solidFill>
                  <a:schemeClr val="tx1"/>
                </a:solidFill>
              </a:rPr>
              <a:t>Remplacez</a:t>
            </a:r>
            <a:r>
              <a:rPr lang="en-US" dirty="0">
                <a:solidFill>
                  <a:schemeClr val="tx1"/>
                </a:solidFill>
              </a:rPr>
              <a:t> les 5 premières occurrences du mot "people" par "person". </a:t>
            </a:r>
          </a:p>
          <a:p>
            <a:r>
              <a:rPr lang="en-US" dirty="0" err="1">
                <a:solidFill>
                  <a:schemeClr val="tx1"/>
                </a:solidFill>
              </a:rPr>
              <a:t>Remplacer</a:t>
            </a:r>
            <a:r>
              <a:rPr lang="en-US" dirty="0">
                <a:solidFill>
                  <a:schemeClr val="tx1"/>
                </a:solidFill>
              </a:rPr>
              <a:t> </a:t>
            </a:r>
            <a:r>
              <a:rPr lang="en-US" dirty="0" err="1">
                <a:solidFill>
                  <a:schemeClr val="tx1"/>
                </a:solidFill>
              </a:rPr>
              <a:t>toutes</a:t>
            </a:r>
            <a:r>
              <a:rPr lang="en-US" dirty="0">
                <a:solidFill>
                  <a:schemeClr val="tx1"/>
                </a:solidFill>
              </a:rPr>
              <a:t> les occurrences de "sport" </a:t>
            </a:r>
            <a:r>
              <a:rPr lang="en-US" dirty="0" err="1">
                <a:solidFill>
                  <a:schemeClr val="tx1"/>
                </a:solidFill>
              </a:rPr>
              <a:t>ou</a:t>
            </a:r>
            <a:r>
              <a:rPr lang="en-US" dirty="0">
                <a:solidFill>
                  <a:schemeClr val="tx1"/>
                </a:solidFill>
              </a:rPr>
              <a:t> ”activity" par "exercise".</a:t>
            </a:r>
          </a:p>
        </p:txBody>
      </p:sp>
      <p:pic>
        <p:nvPicPr>
          <p:cNvPr id="5" name="Picture 4">
            <a:extLst>
              <a:ext uri="{FF2B5EF4-FFF2-40B4-BE49-F238E27FC236}">
                <a16:creationId xmlns:a16="http://schemas.microsoft.com/office/drawing/2014/main" id="{7932A0D5-2E55-0643-9DA1-3FD74AD85433}"/>
              </a:ext>
            </a:extLst>
          </p:cNvPr>
          <p:cNvPicPr>
            <a:picLocks noChangeAspect="1"/>
          </p:cNvPicPr>
          <p:nvPr/>
        </p:nvPicPr>
        <p:blipFill rotWithShape="1">
          <a:blip r:embed="rId2"/>
          <a:srcRect t="35474" b="33554"/>
          <a:stretch/>
        </p:blipFill>
        <p:spPr>
          <a:xfrm>
            <a:off x="6867526" y="1845734"/>
            <a:ext cx="4625253" cy="859536"/>
          </a:xfrm>
          <a:prstGeom prst="rect">
            <a:avLst/>
          </a:prstGeom>
        </p:spPr>
      </p:pic>
      <p:cxnSp>
        <p:nvCxnSpPr>
          <p:cNvPr id="8" name="Straight Arrow Connector 7">
            <a:extLst>
              <a:ext uri="{FF2B5EF4-FFF2-40B4-BE49-F238E27FC236}">
                <a16:creationId xmlns:a16="http://schemas.microsoft.com/office/drawing/2014/main" id="{69486E41-E004-8042-987A-05C52FBD489F}"/>
              </a:ext>
            </a:extLst>
          </p:cNvPr>
          <p:cNvCxnSpPr/>
          <p:nvPr/>
        </p:nvCxnSpPr>
        <p:spPr>
          <a:xfrm>
            <a:off x="10639425" y="2505455"/>
            <a:ext cx="0" cy="600075"/>
          </a:xfrm>
          <a:prstGeom prst="straightConnector1">
            <a:avLst/>
          </a:prstGeom>
          <a:ln w="57150">
            <a:tailEnd type="triangle"/>
          </a:ln>
        </p:spPr>
        <p:style>
          <a:lnRef idx="2">
            <a:schemeClr val="accent5"/>
          </a:lnRef>
          <a:fillRef idx="0">
            <a:schemeClr val="accent5"/>
          </a:fillRef>
          <a:effectRef idx="1">
            <a:schemeClr val="accent5"/>
          </a:effectRef>
          <a:fontRef idx="minor">
            <a:schemeClr val="tx1"/>
          </a:fontRef>
        </p:style>
      </p:cxnSp>
      <p:cxnSp>
        <p:nvCxnSpPr>
          <p:cNvPr id="9" name="Straight Arrow Connector 8">
            <a:extLst>
              <a:ext uri="{FF2B5EF4-FFF2-40B4-BE49-F238E27FC236}">
                <a16:creationId xmlns:a16="http://schemas.microsoft.com/office/drawing/2014/main" id="{EBCF73F0-A217-5843-A684-1CEB0F1C7799}"/>
              </a:ext>
            </a:extLst>
          </p:cNvPr>
          <p:cNvCxnSpPr/>
          <p:nvPr/>
        </p:nvCxnSpPr>
        <p:spPr>
          <a:xfrm>
            <a:off x="8539163" y="2529267"/>
            <a:ext cx="0" cy="600075"/>
          </a:xfrm>
          <a:prstGeom prst="straightConnector1">
            <a:avLst/>
          </a:prstGeom>
          <a:ln w="57150">
            <a:tailEnd type="triangle"/>
          </a:ln>
        </p:spPr>
        <p:style>
          <a:lnRef idx="2">
            <a:schemeClr val="accent5"/>
          </a:lnRef>
          <a:fillRef idx="0">
            <a:schemeClr val="accent5"/>
          </a:fillRef>
          <a:effectRef idx="1">
            <a:schemeClr val="accent5"/>
          </a:effectRef>
          <a:fontRef idx="minor">
            <a:schemeClr val="tx1"/>
          </a:fontRef>
        </p:style>
      </p:cxnSp>
      <p:cxnSp>
        <p:nvCxnSpPr>
          <p:cNvPr id="10" name="Straight Arrow Connector 9">
            <a:extLst>
              <a:ext uri="{FF2B5EF4-FFF2-40B4-BE49-F238E27FC236}">
                <a16:creationId xmlns:a16="http://schemas.microsoft.com/office/drawing/2014/main" id="{53627267-3D9E-6B4F-808F-F6585AD9A7DA}"/>
              </a:ext>
            </a:extLst>
          </p:cNvPr>
          <p:cNvCxnSpPr/>
          <p:nvPr/>
        </p:nvCxnSpPr>
        <p:spPr>
          <a:xfrm>
            <a:off x="9667875" y="2514979"/>
            <a:ext cx="0" cy="600075"/>
          </a:xfrm>
          <a:prstGeom prst="straightConnector1">
            <a:avLst/>
          </a:prstGeom>
          <a:ln w="57150">
            <a:tailEnd type="triangle"/>
          </a:ln>
        </p:spPr>
        <p:style>
          <a:lnRef idx="2">
            <a:schemeClr val="accent5"/>
          </a:lnRef>
          <a:fillRef idx="0">
            <a:schemeClr val="accent5"/>
          </a:fillRef>
          <a:effectRef idx="1">
            <a:schemeClr val="accent5"/>
          </a:effectRef>
          <a:fontRef idx="minor">
            <a:schemeClr val="tx1"/>
          </a:fontRef>
        </p:style>
      </p:cxnSp>
      <p:sp>
        <p:nvSpPr>
          <p:cNvPr id="12" name="TextBox 11">
            <a:extLst>
              <a:ext uri="{FF2B5EF4-FFF2-40B4-BE49-F238E27FC236}">
                <a16:creationId xmlns:a16="http://schemas.microsoft.com/office/drawing/2014/main" id="{6FBADAF5-522A-6A41-B4A8-BBD9C8AEE511}"/>
              </a:ext>
            </a:extLst>
          </p:cNvPr>
          <p:cNvSpPr txBox="1"/>
          <p:nvPr/>
        </p:nvSpPr>
        <p:spPr>
          <a:xfrm>
            <a:off x="8258175" y="3129342"/>
            <a:ext cx="900113" cy="954107"/>
          </a:xfrm>
          <a:prstGeom prst="rect">
            <a:avLst/>
          </a:prstGeom>
          <a:noFill/>
        </p:spPr>
        <p:txBody>
          <a:bodyPr wrap="square" rtlCol="0">
            <a:spAutoFit/>
          </a:bodyPr>
          <a:lstStyle/>
          <a:p>
            <a:r>
              <a:rPr lang="en-US" sz="1400" dirty="0"/>
              <a:t>String pattern to be replaced</a:t>
            </a:r>
          </a:p>
        </p:txBody>
      </p:sp>
      <p:sp>
        <p:nvSpPr>
          <p:cNvPr id="13" name="TextBox 12">
            <a:extLst>
              <a:ext uri="{FF2B5EF4-FFF2-40B4-BE49-F238E27FC236}">
                <a16:creationId xmlns:a16="http://schemas.microsoft.com/office/drawing/2014/main" id="{AD52ECF2-C843-4443-83B5-A9B6326A6D68}"/>
              </a:ext>
            </a:extLst>
          </p:cNvPr>
          <p:cNvSpPr txBox="1"/>
          <p:nvPr/>
        </p:nvSpPr>
        <p:spPr>
          <a:xfrm>
            <a:off x="9310688" y="3105530"/>
            <a:ext cx="900113" cy="1169551"/>
          </a:xfrm>
          <a:prstGeom prst="rect">
            <a:avLst/>
          </a:prstGeom>
          <a:noFill/>
        </p:spPr>
        <p:txBody>
          <a:bodyPr wrap="square" rtlCol="0">
            <a:spAutoFit/>
          </a:bodyPr>
          <a:lstStyle/>
          <a:p>
            <a:r>
              <a:rPr lang="en-US" sz="1400" dirty="0"/>
              <a:t>String pattern to replace with</a:t>
            </a:r>
          </a:p>
        </p:txBody>
      </p:sp>
      <p:sp>
        <p:nvSpPr>
          <p:cNvPr id="14" name="TextBox 13">
            <a:extLst>
              <a:ext uri="{FF2B5EF4-FFF2-40B4-BE49-F238E27FC236}">
                <a16:creationId xmlns:a16="http://schemas.microsoft.com/office/drawing/2014/main" id="{7CCA1A30-1D5A-5647-86F0-04D6D821362A}"/>
              </a:ext>
            </a:extLst>
          </p:cNvPr>
          <p:cNvSpPr txBox="1"/>
          <p:nvPr/>
        </p:nvSpPr>
        <p:spPr>
          <a:xfrm>
            <a:off x="10363201" y="3092044"/>
            <a:ext cx="900113" cy="523220"/>
          </a:xfrm>
          <a:prstGeom prst="rect">
            <a:avLst/>
          </a:prstGeom>
          <a:noFill/>
        </p:spPr>
        <p:txBody>
          <a:bodyPr wrap="square" rtlCol="0">
            <a:spAutoFit/>
          </a:bodyPr>
          <a:lstStyle/>
          <a:p>
            <a:r>
              <a:rPr lang="en-US" sz="1400" dirty="0"/>
              <a:t>'global’ option</a:t>
            </a:r>
          </a:p>
        </p:txBody>
      </p:sp>
      <p:cxnSp>
        <p:nvCxnSpPr>
          <p:cNvPr id="16" name="Straight Arrow Connector 15">
            <a:extLst>
              <a:ext uri="{FF2B5EF4-FFF2-40B4-BE49-F238E27FC236}">
                <a16:creationId xmlns:a16="http://schemas.microsoft.com/office/drawing/2014/main" id="{3B74FB8E-84DA-2542-AC8F-3601294EBEBE}"/>
              </a:ext>
            </a:extLst>
          </p:cNvPr>
          <p:cNvCxnSpPr/>
          <p:nvPr/>
        </p:nvCxnSpPr>
        <p:spPr>
          <a:xfrm>
            <a:off x="7662860" y="2553075"/>
            <a:ext cx="0" cy="600075"/>
          </a:xfrm>
          <a:prstGeom prst="straightConnector1">
            <a:avLst/>
          </a:prstGeom>
          <a:ln w="57150">
            <a:tailEnd type="triangle"/>
          </a:ln>
        </p:spPr>
        <p:style>
          <a:lnRef idx="2">
            <a:schemeClr val="accent5"/>
          </a:lnRef>
          <a:fillRef idx="0">
            <a:schemeClr val="accent5"/>
          </a:fillRef>
          <a:effectRef idx="1">
            <a:schemeClr val="accent5"/>
          </a:effectRef>
          <a:fontRef idx="minor">
            <a:schemeClr val="tx1"/>
          </a:fontRef>
        </p:style>
      </p:cxnSp>
      <p:sp>
        <p:nvSpPr>
          <p:cNvPr id="17" name="TextBox 16">
            <a:extLst>
              <a:ext uri="{FF2B5EF4-FFF2-40B4-BE49-F238E27FC236}">
                <a16:creationId xmlns:a16="http://schemas.microsoft.com/office/drawing/2014/main" id="{62FEB413-316E-2A4E-908D-FB9E3E91A3B8}"/>
              </a:ext>
            </a:extLst>
          </p:cNvPr>
          <p:cNvSpPr txBox="1"/>
          <p:nvPr/>
        </p:nvSpPr>
        <p:spPr>
          <a:xfrm>
            <a:off x="7381872" y="3153150"/>
            <a:ext cx="900113" cy="738664"/>
          </a:xfrm>
          <a:prstGeom prst="rect">
            <a:avLst/>
          </a:prstGeom>
          <a:noFill/>
        </p:spPr>
        <p:txBody>
          <a:bodyPr wrap="square" rtlCol="0">
            <a:spAutoFit/>
          </a:bodyPr>
          <a:lstStyle/>
          <a:p>
            <a:r>
              <a:rPr lang="en-US" sz="1400" dirty="0"/>
              <a:t>Dealing with strings</a:t>
            </a:r>
          </a:p>
        </p:txBody>
      </p:sp>
    </p:spTree>
    <p:extLst>
      <p:ext uri="{BB962C8B-B14F-4D97-AF65-F5344CB8AC3E}">
        <p14:creationId xmlns:p14="http://schemas.microsoft.com/office/powerpoint/2010/main" val="649231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C0CC8-1726-4E20-BBC1-938A781E15EE}"/>
              </a:ext>
            </a:extLst>
          </p:cNvPr>
          <p:cNvSpPr>
            <a:spLocks noGrp="1"/>
          </p:cNvSpPr>
          <p:nvPr>
            <p:ph type="title"/>
          </p:nvPr>
        </p:nvSpPr>
        <p:spPr>
          <a:xfrm>
            <a:off x="1097280" y="286603"/>
            <a:ext cx="10058400" cy="1450757"/>
          </a:xfrm>
        </p:spPr>
        <p:txBody>
          <a:bodyPr>
            <a:normAutofit/>
          </a:bodyPr>
          <a:lstStyle/>
          <a:p>
            <a:r>
              <a:rPr lang="en-US" dirty="0"/>
              <a:t>Les </a:t>
            </a:r>
            <a:r>
              <a:rPr lang="en-US" dirty="0" err="1"/>
              <a:t>commandes</a:t>
            </a:r>
            <a:r>
              <a:rPr lang="en-US" dirty="0"/>
              <a:t> des </a:t>
            </a:r>
            <a:r>
              <a:rPr lang="en-US" dirty="0" err="1"/>
              <a:t>bioinformaticiens</a:t>
            </a:r>
            <a:endParaRPr lang="en-US" dirty="0"/>
          </a:p>
        </p:txBody>
      </p:sp>
      <p:graphicFrame>
        <p:nvGraphicFramePr>
          <p:cNvPr id="5" name="Content Placeholder 2">
            <a:extLst>
              <a:ext uri="{FF2B5EF4-FFF2-40B4-BE49-F238E27FC236}">
                <a16:creationId xmlns:a16="http://schemas.microsoft.com/office/drawing/2014/main" id="{91383F19-5E00-4F63-98F9-16CD8F3A2C6E}"/>
              </a:ext>
            </a:extLst>
          </p:cNvPr>
          <p:cNvGraphicFramePr>
            <a:graphicFrameLocks noGrp="1"/>
          </p:cNvGraphicFramePr>
          <p:nvPr>
            <p:ph idx="1"/>
            <p:extLst>
              <p:ext uri="{D42A27DB-BD31-4B8C-83A1-F6EECF244321}">
                <p14:modId xmlns:p14="http://schemas.microsoft.com/office/powerpoint/2010/main" val="3677740552"/>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7420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1A66-FDFD-4FDF-91B8-A19131144014}"/>
              </a:ext>
            </a:extLst>
          </p:cNvPr>
          <p:cNvSpPr>
            <a:spLocks noGrp="1"/>
          </p:cNvSpPr>
          <p:nvPr>
            <p:ph type="title"/>
          </p:nvPr>
        </p:nvSpPr>
        <p:spPr/>
        <p:txBody>
          <a:bodyPr/>
          <a:lstStyle/>
          <a:p>
            <a:r>
              <a:rPr lang="en-US" dirty="0" err="1"/>
              <a:t>commande</a:t>
            </a:r>
            <a:r>
              <a:rPr lang="en-US" dirty="0"/>
              <a:t> curl</a:t>
            </a:r>
          </a:p>
        </p:txBody>
      </p:sp>
      <p:sp>
        <p:nvSpPr>
          <p:cNvPr id="6" name="Content Placeholder 5">
            <a:extLst>
              <a:ext uri="{FF2B5EF4-FFF2-40B4-BE49-F238E27FC236}">
                <a16:creationId xmlns:a16="http://schemas.microsoft.com/office/drawing/2014/main" id="{8DD7EAE0-3A9C-9B4F-A1C4-1ECA6A5D8291}"/>
              </a:ext>
            </a:extLst>
          </p:cNvPr>
          <p:cNvSpPr>
            <a:spLocks noGrp="1"/>
          </p:cNvSpPr>
          <p:nvPr>
            <p:ph idx="1"/>
          </p:nvPr>
        </p:nvSpPr>
        <p:spPr>
          <a:xfrm>
            <a:off x="1097280" y="1845734"/>
            <a:ext cx="5660702" cy="4023360"/>
          </a:xfrm>
        </p:spPr>
        <p:txBody>
          <a:bodyPr>
            <a:normAutofit fontScale="70000" lnSpcReduction="20000"/>
          </a:bodyPr>
          <a:lstStyle/>
          <a:p>
            <a:r>
              <a:rPr lang="en-GB" b="1" dirty="0"/>
              <a:t>curl </a:t>
            </a:r>
            <a:r>
              <a:rPr lang="en-GB" dirty="0" err="1"/>
              <a:t>est</a:t>
            </a:r>
            <a:r>
              <a:rPr lang="en-GB" dirty="0"/>
              <a:t> un </a:t>
            </a:r>
            <a:r>
              <a:rPr lang="en-GB" dirty="0" err="1"/>
              <a:t>utilitaire</a:t>
            </a:r>
            <a:r>
              <a:rPr lang="en-GB" dirty="0"/>
              <a:t> de </a:t>
            </a:r>
            <a:r>
              <a:rPr lang="en-GB" dirty="0" err="1"/>
              <a:t>ligne</a:t>
            </a:r>
            <a:r>
              <a:rPr lang="en-GB" dirty="0"/>
              <a:t> de </a:t>
            </a:r>
            <a:r>
              <a:rPr lang="en-GB" dirty="0" err="1"/>
              <a:t>commande</a:t>
            </a:r>
            <a:r>
              <a:rPr lang="en-GB" dirty="0"/>
              <a:t> pour le </a:t>
            </a:r>
            <a:r>
              <a:rPr lang="en-GB" dirty="0" err="1"/>
              <a:t>transfert</a:t>
            </a:r>
            <a:r>
              <a:rPr lang="en-GB" dirty="0"/>
              <a:t> de </a:t>
            </a:r>
            <a:r>
              <a:rPr lang="en-GB" dirty="0" err="1"/>
              <a:t>données</a:t>
            </a:r>
            <a:r>
              <a:rPr lang="en-GB" dirty="0"/>
              <a:t> </a:t>
            </a:r>
            <a:r>
              <a:rPr lang="en-GB" dirty="0" err="1"/>
              <a:t>depuis</a:t>
            </a:r>
            <a:r>
              <a:rPr lang="en-GB" dirty="0"/>
              <a:t> </a:t>
            </a:r>
            <a:r>
              <a:rPr lang="en-GB" dirty="0" err="1"/>
              <a:t>ou</a:t>
            </a:r>
            <a:r>
              <a:rPr lang="en-GB" dirty="0"/>
              <a:t> </a:t>
            </a:r>
            <a:r>
              <a:rPr lang="en-GB" dirty="0" err="1"/>
              <a:t>vers</a:t>
            </a:r>
            <a:r>
              <a:rPr lang="en-GB" dirty="0"/>
              <a:t> un </a:t>
            </a:r>
            <a:r>
              <a:rPr lang="en-GB" dirty="0" err="1"/>
              <a:t>serveur</a:t>
            </a:r>
            <a:r>
              <a:rPr lang="en-GB" dirty="0"/>
              <a:t>, </a:t>
            </a:r>
            <a:r>
              <a:rPr lang="en-GB" dirty="0" err="1"/>
              <a:t>conçu</a:t>
            </a:r>
            <a:r>
              <a:rPr lang="en-GB" dirty="0"/>
              <a:t> pour </a:t>
            </a:r>
            <a:r>
              <a:rPr lang="en-GB" dirty="0" err="1"/>
              <a:t>fonctionner</a:t>
            </a:r>
            <a:r>
              <a:rPr lang="en-GB" dirty="0"/>
              <a:t> sans interaction avec </a:t>
            </a:r>
            <a:r>
              <a:rPr lang="en-GB" dirty="0" err="1"/>
              <a:t>l'utilisateur</a:t>
            </a:r>
            <a:r>
              <a:rPr lang="en-GB" dirty="0"/>
              <a:t>. Avec curl, </a:t>
            </a:r>
            <a:r>
              <a:rPr lang="en-GB" dirty="0" err="1"/>
              <a:t>vous</a:t>
            </a:r>
            <a:r>
              <a:rPr lang="en-GB" dirty="0"/>
              <a:t> </a:t>
            </a:r>
            <a:r>
              <a:rPr lang="en-GB" dirty="0" err="1"/>
              <a:t>pouvez</a:t>
            </a:r>
            <a:r>
              <a:rPr lang="en-GB" dirty="0"/>
              <a:t> </a:t>
            </a:r>
            <a:r>
              <a:rPr lang="en-GB" dirty="0" err="1"/>
              <a:t>télécharger</a:t>
            </a:r>
            <a:r>
              <a:rPr lang="en-GB" dirty="0"/>
              <a:t> </a:t>
            </a:r>
            <a:r>
              <a:rPr lang="en-GB" dirty="0" err="1"/>
              <a:t>ou</a:t>
            </a:r>
            <a:r>
              <a:rPr lang="en-GB" dirty="0"/>
              <a:t> </a:t>
            </a:r>
            <a:r>
              <a:rPr lang="en-GB" dirty="0" err="1"/>
              <a:t>téléverser</a:t>
            </a:r>
            <a:r>
              <a:rPr lang="en-GB" dirty="0"/>
              <a:t> des </a:t>
            </a:r>
            <a:r>
              <a:rPr lang="en-GB" dirty="0" err="1"/>
              <a:t>données</a:t>
            </a:r>
            <a:r>
              <a:rPr lang="en-GB" dirty="0"/>
              <a:t>, </a:t>
            </a:r>
            <a:r>
              <a:rPr lang="en-GB" dirty="0" err="1"/>
              <a:t>reprendre</a:t>
            </a:r>
            <a:r>
              <a:rPr lang="en-GB" dirty="0"/>
              <a:t> les </a:t>
            </a:r>
            <a:r>
              <a:rPr lang="en-GB" dirty="0" err="1"/>
              <a:t>transferts</a:t>
            </a:r>
            <a:r>
              <a:rPr lang="en-GB" dirty="0"/>
              <a:t>, limiter la </a:t>
            </a:r>
            <a:r>
              <a:rPr lang="en-GB" dirty="0" err="1"/>
              <a:t>bande</a:t>
            </a:r>
            <a:r>
              <a:rPr lang="en-GB" dirty="0"/>
              <a:t> </a:t>
            </a:r>
            <a:r>
              <a:rPr lang="en-GB" dirty="0" err="1"/>
              <a:t>passante</a:t>
            </a:r>
            <a:r>
              <a:rPr lang="en-GB" dirty="0"/>
              <a:t>, utiliser un proxy, </a:t>
            </a:r>
            <a:r>
              <a:rPr lang="en-GB" dirty="0" err="1"/>
              <a:t>authentifier</a:t>
            </a:r>
            <a:r>
              <a:rPr lang="en-GB" dirty="0"/>
              <a:t> </a:t>
            </a:r>
            <a:r>
              <a:rPr lang="en-GB" dirty="0" err="1"/>
              <a:t>l'utilisateur</a:t>
            </a:r>
            <a:r>
              <a:rPr lang="en-GB" dirty="0"/>
              <a:t>, et bien plus encore.</a:t>
            </a:r>
          </a:p>
          <a:p>
            <a:r>
              <a:rPr lang="en-GB" dirty="0"/>
              <a:t>curl [options] [URL...]</a:t>
            </a:r>
          </a:p>
          <a:p>
            <a:r>
              <a:rPr lang="en-GB" dirty="0"/>
              <a:t>Options :</a:t>
            </a:r>
          </a:p>
          <a:p>
            <a:r>
              <a:rPr lang="en-GB" dirty="0"/>
              <a:t>-O, -o : Pour </a:t>
            </a:r>
            <a:r>
              <a:rPr lang="en-GB" dirty="0" err="1"/>
              <a:t>télécharger</a:t>
            </a:r>
            <a:r>
              <a:rPr lang="en-GB" dirty="0"/>
              <a:t> un </a:t>
            </a:r>
            <a:r>
              <a:rPr lang="en-GB" dirty="0" err="1"/>
              <a:t>fichier</a:t>
            </a:r>
            <a:r>
              <a:rPr lang="en-GB" dirty="0"/>
              <a:t> et </a:t>
            </a:r>
            <a:r>
              <a:rPr lang="en-GB" dirty="0" err="1"/>
              <a:t>l'enregistrer</a:t>
            </a:r>
            <a:r>
              <a:rPr lang="en-GB" dirty="0"/>
              <a:t> sous le nom </a:t>
            </a:r>
            <a:r>
              <a:rPr lang="en-GB" dirty="0" err="1"/>
              <a:t>d'origine</a:t>
            </a:r>
            <a:r>
              <a:rPr lang="en-GB" dirty="0"/>
              <a:t> </a:t>
            </a:r>
            <a:r>
              <a:rPr lang="en-GB" dirty="0" err="1"/>
              <a:t>ou</a:t>
            </a:r>
            <a:r>
              <a:rPr lang="en-GB" dirty="0"/>
              <a:t> sous un nouveau nom </a:t>
            </a:r>
            <a:r>
              <a:rPr lang="en-GB" dirty="0" err="1"/>
              <a:t>spécifié</a:t>
            </a:r>
            <a:r>
              <a:rPr lang="en-GB" dirty="0"/>
              <a:t>.</a:t>
            </a:r>
          </a:p>
          <a:p>
            <a:r>
              <a:rPr lang="en-GB" dirty="0"/>
              <a:t>curl -O &lt;lien de </a:t>
            </a:r>
            <a:r>
              <a:rPr lang="en-GB" dirty="0" err="1"/>
              <a:t>téléchargement</a:t>
            </a:r>
            <a:r>
              <a:rPr lang="en-GB" dirty="0"/>
              <a:t>...&gt;</a:t>
            </a:r>
          </a:p>
          <a:p>
            <a:r>
              <a:rPr lang="en-GB" dirty="0"/>
              <a:t>-C : Pour </a:t>
            </a:r>
            <a:r>
              <a:rPr lang="en-GB" dirty="0" err="1"/>
              <a:t>reprendre</a:t>
            </a:r>
            <a:r>
              <a:rPr lang="en-GB" dirty="0"/>
              <a:t> un </a:t>
            </a:r>
            <a:r>
              <a:rPr lang="en-GB" dirty="0" err="1"/>
              <a:t>téléchargement</a:t>
            </a:r>
            <a:r>
              <a:rPr lang="en-GB" dirty="0"/>
              <a:t> </a:t>
            </a:r>
            <a:r>
              <a:rPr lang="en-GB" dirty="0" err="1"/>
              <a:t>interrompu</a:t>
            </a:r>
            <a:endParaRPr lang="en-GB" dirty="0"/>
          </a:p>
          <a:p>
            <a:r>
              <a:rPr lang="en-GB" dirty="0"/>
              <a:t>curl -C -O &lt;lien de </a:t>
            </a:r>
            <a:r>
              <a:rPr lang="en-GB" dirty="0" err="1"/>
              <a:t>téléchargement</a:t>
            </a:r>
            <a:r>
              <a:rPr lang="en-GB" dirty="0"/>
              <a:t>...&gt;</a:t>
            </a:r>
          </a:p>
          <a:p>
            <a:r>
              <a:rPr lang="en-GB" dirty="0"/>
              <a:t>-L : </a:t>
            </a:r>
            <a:r>
              <a:rPr lang="en-GB" dirty="0" err="1"/>
              <a:t>demande</a:t>
            </a:r>
            <a:r>
              <a:rPr lang="en-GB" dirty="0"/>
              <a:t> </a:t>
            </a:r>
            <a:r>
              <a:rPr lang="en-GB" dirty="0" err="1"/>
              <a:t>à</a:t>
            </a:r>
            <a:r>
              <a:rPr lang="en-GB" dirty="0"/>
              <a:t> curl de </a:t>
            </a:r>
            <a:r>
              <a:rPr lang="en-GB" dirty="0" err="1"/>
              <a:t>suivre</a:t>
            </a:r>
            <a:r>
              <a:rPr lang="en-GB" dirty="0"/>
              <a:t> </a:t>
            </a:r>
            <a:r>
              <a:rPr lang="en-GB" dirty="0" err="1"/>
              <a:t>n'importe</a:t>
            </a:r>
            <a:r>
              <a:rPr lang="en-GB" dirty="0"/>
              <a:t> quelle redirection </a:t>
            </a:r>
            <a:r>
              <a:rPr lang="en-GB" dirty="0" err="1"/>
              <a:t>jusqu'à</a:t>
            </a:r>
            <a:r>
              <a:rPr lang="en-GB" dirty="0"/>
              <a:t> </a:t>
            </a:r>
            <a:r>
              <a:rPr lang="en-GB" dirty="0" err="1"/>
              <a:t>ce</a:t>
            </a:r>
            <a:r>
              <a:rPr lang="en-GB" dirty="0"/>
              <a:t> </a:t>
            </a:r>
            <a:r>
              <a:rPr lang="en-GB" dirty="0" err="1"/>
              <a:t>qu'il</a:t>
            </a:r>
            <a:r>
              <a:rPr lang="en-GB" dirty="0"/>
              <a:t> </a:t>
            </a:r>
            <a:r>
              <a:rPr lang="en-GB" dirty="0" err="1"/>
              <a:t>atteigne</a:t>
            </a:r>
            <a:r>
              <a:rPr lang="en-GB" dirty="0"/>
              <a:t> la destination finale</a:t>
            </a:r>
          </a:p>
          <a:p>
            <a:r>
              <a:rPr lang="en-GB" dirty="0"/>
              <a:t>curl -L </a:t>
            </a:r>
            <a:r>
              <a:rPr lang="en-GB" dirty="0" err="1"/>
              <a:t>google.com</a:t>
            </a:r>
            <a:endParaRPr lang="en-MU" dirty="0"/>
          </a:p>
        </p:txBody>
      </p:sp>
      <p:pic>
        <p:nvPicPr>
          <p:cNvPr id="3" name="Picture 2">
            <a:extLst>
              <a:ext uri="{FF2B5EF4-FFF2-40B4-BE49-F238E27FC236}">
                <a16:creationId xmlns:a16="http://schemas.microsoft.com/office/drawing/2014/main" id="{4F57E7C6-40F3-7F4D-9916-40D797480735}"/>
              </a:ext>
            </a:extLst>
          </p:cNvPr>
          <p:cNvPicPr>
            <a:picLocks noChangeAspect="1"/>
          </p:cNvPicPr>
          <p:nvPr/>
        </p:nvPicPr>
        <p:blipFill>
          <a:blip r:embed="rId2"/>
          <a:stretch>
            <a:fillRect/>
          </a:stretch>
        </p:blipFill>
        <p:spPr>
          <a:xfrm>
            <a:off x="6893907" y="2586956"/>
            <a:ext cx="4794179" cy="2540915"/>
          </a:xfrm>
          <a:prstGeom prst="rect">
            <a:avLst/>
          </a:prstGeom>
        </p:spPr>
      </p:pic>
    </p:spTree>
    <p:extLst>
      <p:ext uri="{BB962C8B-B14F-4D97-AF65-F5344CB8AC3E}">
        <p14:creationId xmlns:p14="http://schemas.microsoft.com/office/powerpoint/2010/main" val="3863144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C89BA-A6A9-452B-ABAE-104FA3DFC3B8}"/>
              </a:ext>
            </a:extLst>
          </p:cNvPr>
          <p:cNvSpPr>
            <a:spLocks noGrp="1"/>
          </p:cNvSpPr>
          <p:nvPr>
            <p:ph type="title"/>
          </p:nvPr>
        </p:nvSpPr>
        <p:spPr/>
        <p:txBody>
          <a:bodyPr/>
          <a:lstStyle/>
          <a:p>
            <a:r>
              <a:rPr lang="en-US" dirty="0" err="1">
                <a:latin typeface="Cambria" panose="02040503050406030204" pitchFamily="18" charset="0"/>
                <a:ea typeface="Cambria" panose="02040503050406030204" pitchFamily="18" charset="0"/>
              </a:rPr>
              <a:t>Qu'est-ce</a:t>
            </a:r>
            <a:r>
              <a:rPr lang="en-US" dirty="0">
                <a:latin typeface="Cambria" panose="02040503050406030204" pitchFamily="18" charset="0"/>
                <a:ea typeface="Cambria" panose="02040503050406030204" pitchFamily="18" charset="0"/>
              </a:rPr>
              <a:t> que Linux ?</a:t>
            </a:r>
          </a:p>
        </p:txBody>
      </p:sp>
      <p:sp>
        <p:nvSpPr>
          <p:cNvPr id="3" name="Content Placeholder 2">
            <a:extLst>
              <a:ext uri="{FF2B5EF4-FFF2-40B4-BE49-F238E27FC236}">
                <a16:creationId xmlns:a16="http://schemas.microsoft.com/office/drawing/2014/main" id="{B54099F3-3B5D-4F68-B719-4DB82CC28C1F}"/>
              </a:ext>
            </a:extLst>
          </p:cNvPr>
          <p:cNvSpPr>
            <a:spLocks noGrp="1"/>
          </p:cNvSpPr>
          <p:nvPr>
            <p:ph idx="1"/>
          </p:nvPr>
        </p:nvSpPr>
        <p:spPr>
          <a:xfrm>
            <a:off x="982980" y="1741764"/>
            <a:ext cx="4789170" cy="4367634"/>
          </a:xfrm>
        </p:spPr>
        <p:txBody>
          <a:bodyPr>
            <a:noAutofit/>
          </a:bodyPr>
          <a:lstStyle/>
          <a:p>
            <a:pPr>
              <a:buFont typeface="Arial" panose="020B0604020202020204" pitchFamily="34" charset="0"/>
              <a:buChar char="•"/>
            </a:pPr>
            <a:r>
              <a:rPr lang="fr-FR" sz="2200" dirty="0">
                <a:latin typeface="Cambria" panose="02040503050406030204" pitchFamily="18" charset="0"/>
                <a:ea typeface="Cambria" panose="02040503050406030204" pitchFamily="18" charset="0"/>
              </a:rPr>
              <a:t>Unix publié par les laboratoires Bell d'AT&amp;T au début des années 1970.</a:t>
            </a:r>
            <a:endParaRPr lang="en-US" sz="2200" dirty="0">
              <a:latin typeface="Cambria" panose="02040503050406030204" pitchFamily="18" charset="0"/>
              <a:ea typeface="Cambria" panose="02040503050406030204" pitchFamily="18" charset="0"/>
            </a:endParaRPr>
          </a:p>
          <a:p>
            <a:pPr>
              <a:buFont typeface="Arial" panose="020B0604020202020204" pitchFamily="34" charset="0"/>
              <a:buChar char="•"/>
            </a:pPr>
            <a:r>
              <a:rPr lang="fr-FR" sz="2200" dirty="0">
                <a:latin typeface="Cambria" panose="02040503050406030204" pitchFamily="18" charset="0"/>
                <a:ea typeface="Cambria" panose="02040503050406030204" pitchFamily="18" charset="0"/>
              </a:rPr>
              <a:t>Unix était portable sur de nombreuses plates-formes</a:t>
            </a:r>
            <a:r>
              <a:rPr lang="en-US" sz="2200" dirty="0">
                <a:latin typeface="Cambria" panose="02040503050406030204" pitchFamily="18" charset="0"/>
                <a:ea typeface="Cambria" panose="02040503050406030204" pitchFamily="18" charset="0"/>
              </a:rPr>
              <a:t>.</a:t>
            </a:r>
          </a:p>
          <a:p>
            <a:pPr>
              <a:buFont typeface="Arial" panose="020B0604020202020204" pitchFamily="34" charset="0"/>
              <a:buChar char="•"/>
            </a:pPr>
            <a:r>
              <a:rPr lang="fr-FR" sz="2200" dirty="0">
                <a:latin typeface="Cambria" panose="02040503050406030204" pitchFamily="18" charset="0"/>
                <a:ea typeface="Cambria" panose="02040503050406030204" pitchFamily="18" charset="0"/>
              </a:rPr>
              <a:t>Richard </a:t>
            </a:r>
            <a:r>
              <a:rPr lang="fr-FR" sz="2200" dirty="0" err="1">
                <a:latin typeface="Cambria" panose="02040503050406030204" pitchFamily="18" charset="0"/>
                <a:ea typeface="Cambria" panose="02040503050406030204" pitchFamily="18" charset="0"/>
              </a:rPr>
              <a:t>Stallman</a:t>
            </a:r>
            <a:r>
              <a:rPr lang="fr-FR" sz="2200" dirty="0">
                <a:latin typeface="Cambria" panose="02040503050406030204" pitchFamily="18" charset="0"/>
                <a:ea typeface="Cambria" panose="02040503050406030204" pitchFamily="18" charset="0"/>
              </a:rPr>
              <a:t> et Linus Torvald ont créé une alternative open-source, avec un noyau appelé Linux, dans les années 1990.</a:t>
            </a:r>
          </a:p>
          <a:p>
            <a:pPr>
              <a:buFont typeface="Arial" panose="020B0604020202020204" pitchFamily="34" charset="0"/>
              <a:buChar char="•"/>
            </a:pPr>
            <a:r>
              <a:rPr lang="fr-FR" sz="2200" dirty="0">
                <a:latin typeface="Cambria" panose="02040503050406030204" pitchFamily="18" charset="0"/>
                <a:ea typeface="Cambria" panose="02040503050406030204" pitchFamily="18" charset="0"/>
              </a:rPr>
              <a:t>Le noyau/</a:t>
            </a:r>
            <a:r>
              <a:rPr lang="fr-FR" sz="2200" dirty="0" err="1">
                <a:latin typeface="Cambria" panose="02040503050406030204" pitchFamily="18" charset="0"/>
                <a:ea typeface="Cambria" panose="02040503050406030204" pitchFamily="18" charset="0"/>
              </a:rPr>
              <a:t>shell</a:t>
            </a:r>
            <a:r>
              <a:rPr lang="fr-FR" sz="2200" dirty="0">
                <a:latin typeface="Cambria" panose="02040503050406030204" pitchFamily="18" charset="0"/>
                <a:ea typeface="Cambria" panose="02040503050406030204" pitchFamily="18" charset="0"/>
              </a:rPr>
              <a:t> Linux est extrêmement répandu dans les serveurs de données, les téléphones, les voitures, les téléviseurs, etc.</a:t>
            </a:r>
            <a:endParaRPr lang="en-US" sz="2200" dirty="0">
              <a:latin typeface="Cambria" panose="02040503050406030204" pitchFamily="18" charset="0"/>
              <a:ea typeface="Cambria" panose="02040503050406030204" pitchFamily="18" charset="0"/>
            </a:endParaRPr>
          </a:p>
        </p:txBody>
      </p:sp>
      <p:pic>
        <p:nvPicPr>
          <p:cNvPr id="2050" name="Picture 2" descr="Image result for operating system kernel distribution">
            <a:extLst>
              <a:ext uri="{FF2B5EF4-FFF2-40B4-BE49-F238E27FC236}">
                <a16:creationId xmlns:a16="http://schemas.microsoft.com/office/drawing/2014/main" id="{31AFFB17-4DE1-4704-B58B-8CACDFBCA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134" y="1667112"/>
            <a:ext cx="5192712" cy="4098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210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1A66-FDFD-4FDF-91B8-A19131144014}"/>
              </a:ext>
            </a:extLst>
          </p:cNvPr>
          <p:cNvSpPr>
            <a:spLocks noGrp="1"/>
          </p:cNvSpPr>
          <p:nvPr>
            <p:ph type="title"/>
          </p:nvPr>
        </p:nvSpPr>
        <p:spPr/>
        <p:txBody>
          <a:bodyPr/>
          <a:lstStyle/>
          <a:p>
            <a:r>
              <a:rPr lang="en-US" dirty="0" err="1"/>
              <a:t>Commande</a:t>
            </a:r>
            <a:r>
              <a:rPr lang="en-US" dirty="0"/>
              <a:t> sort</a:t>
            </a:r>
          </a:p>
        </p:txBody>
      </p:sp>
      <p:sp>
        <p:nvSpPr>
          <p:cNvPr id="6" name="Content Placeholder 5">
            <a:extLst>
              <a:ext uri="{FF2B5EF4-FFF2-40B4-BE49-F238E27FC236}">
                <a16:creationId xmlns:a16="http://schemas.microsoft.com/office/drawing/2014/main" id="{8DD7EAE0-3A9C-9B4F-A1C4-1ECA6A5D8291}"/>
              </a:ext>
            </a:extLst>
          </p:cNvPr>
          <p:cNvSpPr>
            <a:spLocks noGrp="1"/>
          </p:cNvSpPr>
          <p:nvPr>
            <p:ph idx="1"/>
          </p:nvPr>
        </p:nvSpPr>
        <p:spPr>
          <a:xfrm>
            <a:off x="1097280" y="1845734"/>
            <a:ext cx="5660702" cy="4023360"/>
          </a:xfrm>
        </p:spPr>
        <p:txBody>
          <a:bodyPr>
            <a:normAutofit/>
          </a:bodyPr>
          <a:lstStyle/>
          <a:p>
            <a:r>
              <a:rPr lang="en-GB" b="1" dirty="0"/>
              <a:t>sort</a:t>
            </a:r>
            <a:r>
              <a:rPr lang="en-GB" dirty="0"/>
              <a:t>  command helps in </a:t>
            </a:r>
            <a:r>
              <a:rPr lang="en-GB" b="1" dirty="0"/>
              <a:t>sorting out the contents of a file alphabetically</a:t>
            </a:r>
            <a:endParaRPr lang="en-GB" dirty="0"/>
          </a:p>
          <a:p>
            <a:pPr algn="ctr"/>
            <a:r>
              <a:rPr lang="en-GB" dirty="0">
                <a:solidFill>
                  <a:schemeClr val="tx2"/>
                </a:solidFill>
              </a:rPr>
              <a:t>sort [options] [filename]</a:t>
            </a:r>
          </a:p>
          <a:p>
            <a:r>
              <a:rPr lang="en-GB" dirty="0"/>
              <a:t>Options:</a:t>
            </a:r>
          </a:p>
          <a:p>
            <a:pPr marL="0" indent="0">
              <a:buNone/>
            </a:pPr>
            <a:endParaRPr lang="en-MU" dirty="0"/>
          </a:p>
        </p:txBody>
      </p:sp>
      <p:graphicFrame>
        <p:nvGraphicFramePr>
          <p:cNvPr id="4" name="Table 3">
            <a:extLst>
              <a:ext uri="{FF2B5EF4-FFF2-40B4-BE49-F238E27FC236}">
                <a16:creationId xmlns:a16="http://schemas.microsoft.com/office/drawing/2014/main" id="{E487493D-53EA-A846-B501-86397176203E}"/>
              </a:ext>
            </a:extLst>
          </p:cNvPr>
          <p:cNvGraphicFramePr>
            <a:graphicFrameLocks noGrp="1"/>
          </p:cNvGraphicFramePr>
          <p:nvPr/>
        </p:nvGraphicFramePr>
        <p:xfrm>
          <a:off x="1097280" y="3429000"/>
          <a:ext cx="4088447" cy="1280160"/>
        </p:xfrm>
        <a:graphic>
          <a:graphicData uri="http://schemas.openxmlformats.org/drawingml/2006/table">
            <a:tbl>
              <a:tblPr/>
              <a:tblGrid>
                <a:gridCol w="704863">
                  <a:extLst>
                    <a:ext uri="{9D8B030D-6E8A-4147-A177-3AD203B41FA5}">
                      <a16:colId xmlns:a16="http://schemas.microsoft.com/office/drawing/2014/main" val="2166120029"/>
                    </a:ext>
                  </a:extLst>
                </a:gridCol>
                <a:gridCol w="3383584">
                  <a:extLst>
                    <a:ext uri="{9D8B030D-6E8A-4147-A177-3AD203B41FA5}">
                      <a16:colId xmlns:a16="http://schemas.microsoft.com/office/drawing/2014/main" val="1635958561"/>
                    </a:ext>
                  </a:extLst>
                </a:gridCol>
              </a:tblGrid>
              <a:tr h="0">
                <a:tc>
                  <a:txBody>
                    <a:bodyPr/>
                    <a:lstStyle/>
                    <a:p>
                      <a:pPr algn="l" fontAlgn="t"/>
                      <a:r>
                        <a:rPr lang="en-GB" dirty="0">
                          <a:effectLst/>
                        </a:rPr>
                        <a:t>-r</a:t>
                      </a:r>
                    </a:p>
                  </a:txBody>
                  <a:tcPr marL="76200" marR="76200" marT="76200" marB="76200">
                    <a:lnL w="12700" cap="flat" cmpd="sng" algn="ctr">
                      <a:solidFill>
                        <a:srgbClr val="00F4E6"/>
                      </a:solidFill>
                      <a:prstDash val="solid"/>
                      <a:round/>
                      <a:headEnd type="none" w="med" len="med"/>
                      <a:tailEnd type="none" w="med" len="med"/>
                    </a:lnL>
                    <a:lnR w="12700" cap="flat" cmpd="sng" algn="ctr">
                      <a:solidFill>
                        <a:srgbClr val="20D9E6"/>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a:effectLst/>
                        </a:rPr>
                        <a:t>Reverses  sorting</a:t>
                      </a:r>
                    </a:p>
                  </a:txBody>
                  <a:tcPr marL="76200" marR="76200" marT="76200" marB="76200">
                    <a:lnL w="12700" cap="flat" cmpd="sng" algn="ctr">
                      <a:solidFill>
                        <a:srgbClr val="20D9E6"/>
                      </a:solidFill>
                      <a:prstDash val="solid"/>
                      <a:round/>
                      <a:headEnd type="none" w="med" len="med"/>
                      <a:tailEnd type="none" w="med" len="med"/>
                    </a:lnL>
                    <a:lnR w="12700" cap="flat" cmpd="sng" algn="ctr">
                      <a:solidFill>
                        <a:srgbClr val="00EEE6"/>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86080716"/>
                  </a:ext>
                </a:extLst>
              </a:tr>
              <a:tr h="0">
                <a:tc>
                  <a:txBody>
                    <a:bodyPr/>
                    <a:lstStyle/>
                    <a:p>
                      <a:pPr algn="l" fontAlgn="t"/>
                      <a:r>
                        <a:rPr lang="en-GB">
                          <a:effectLst/>
                        </a:rPr>
                        <a:t>-n</a:t>
                      </a:r>
                    </a:p>
                  </a:txBody>
                  <a:tcPr marL="76200" marR="76200" marT="76200" marB="76200">
                    <a:lnL w="12700" cap="flat" cmpd="sng" algn="ctr">
                      <a:solidFill>
                        <a:srgbClr val="40E4E6"/>
                      </a:solidFill>
                      <a:prstDash val="solid"/>
                      <a:round/>
                      <a:headEnd type="none" w="med" len="med"/>
                      <a:tailEnd type="none" w="med" len="med"/>
                    </a:lnL>
                    <a:lnR w="12700" cap="flat" cmpd="sng" algn="ctr">
                      <a:solidFill>
                        <a:srgbClr val="D011E5"/>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GB" dirty="0">
                          <a:effectLst/>
                        </a:rPr>
                        <a:t>Sorts numerically</a:t>
                      </a:r>
                    </a:p>
                  </a:txBody>
                  <a:tcPr marL="76200" marR="76200" marT="76200" marB="76200">
                    <a:lnL w="12700" cap="flat" cmpd="sng" algn="ctr">
                      <a:solidFill>
                        <a:srgbClr val="D011E5"/>
                      </a:solidFill>
                      <a:prstDash val="solid"/>
                      <a:round/>
                      <a:headEnd type="none" w="med" len="med"/>
                      <a:tailEnd type="none" w="med" len="med"/>
                    </a:lnL>
                    <a:lnR w="12700" cap="flat" cmpd="sng" algn="ctr">
                      <a:solidFill>
                        <a:srgbClr val="201CE5"/>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071308038"/>
                  </a:ext>
                </a:extLst>
              </a:tr>
              <a:tr h="0">
                <a:tc>
                  <a:txBody>
                    <a:bodyPr/>
                    <a:lstStyle/>
                    <a:p>
                      <a:pPr algn="l" fontAlgn="t"/>
                      <a:r>
                        <a:rPr lang="en-GB">
                          <a:effectLst/>
                        </a:rPr>
                        <a:t>-f</a:t>
                      </a:r>
                    </a:p>
                  </a:txBody>
                  <a:tcPr marL="76200" marR="76200" marT="76200" marB="76200">
                    <a:lnL w="12700" cap="flat" cmpd="sng" algn="ctr">
                      <a:solidFill>
                        <a:srgbClr val="3013E5"/>
                      </a:solidFill>
                      <a:prstDash val="solid"/>
                      <a:round/>
                      <a:headEnd type="none" w="med" len="med"/>
                      <a:tailEnd type="none" w="med" len="med"/>
                    </a:lnL>
                    <a:lnR w="12700" cap="flat" cmpd="sng" algn="ctr">
                      <a:solidFill>
                        <a:srgbClr val="603CE5"/>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rgbClr val="9012E5"/>
                      </a:solidFill>
                      <a:prstDash val="solid"/>
                      <a:round/>
                      <a:headEnd type="none" w="med" len="med"/>
                      <a:tailEnd type="none" w="med" len="med"/>
                    </a:lnB>
                    <a:solidFill>
                      <a:srgbClr val="FFFFFF"/>
                    </a:solidFill>
                  </a:tcPr>
                </a:tc>
                <a:tc>
                  <a:txBody>
                    <a:bodyPr/>
                    <a:lstStyle/>
                    <a:p>
                      <a:pPr algn="l" fontAlgn="t"/>
                      <a:r>
                        <a:rPr lang="en-GB" dirty="0">
                          <a:effectLst/>
                        </a:rPr>
                        <a:t>Case insensitive sorting </a:t>
                      </a:r>
                    </a:p>
                  </a:txBody>
                  <a:tcPr marL="76200" marR="76200" marT="76200" marB="76200">
                    <a:lnL w="12700" cap="flat" cmpd="sng" algn="ctr">
                      <a:solidFill>
                        <a:srgbClr val="603CE5"/>
                      </a:solidFill>
                      <a:prstDash val="solid"/>
                      <a:round/>
                      <a:headEnd type="none" w="med" len="med"/>
                      <a:tailEnd type="none" w="med" len="med"/>
                    </a:lnL>
                    <a:lnR w="12700" cap="flat" cmpd="sng" algn="ctr">
                      <a:solidFill>
                        <a:srgbClr val="3015E5"/>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rgbClr val="601FE5"/>
                      </a:solidFill>
                      <a:prstDash val="solid"/>
                      <a:round/>
                      <a:headEnd type="none" w="med" len="med"/>
                      <a:tailEnd type="none" w="med" len="med"/>
                    </a:lnB>
                    <a:solidFill>
                      <a:srgbClr val="FFFFFF"/>
                    </a:solidFill>
                  </a:tcPr>
                </a:tc>
                <a:extLst>
                  <a:ext uri="{0D108BD9-81ED-4DB2-BD59-A6C34878D82A}">
                    <a16:rowId xmlns:a16="http://schemas.microsoft.com/office/drawing/2014/main" val="1394586229"/>
                  </a:ext>
                </a:extLst>
              </a:tr>
            </a:tbl>
          </a:graphicData>
        </a:graphic>
      </p:graphicFrame>
      <p:sp>
        <p:nvSpPr>
          <p:cNvPr id="5" name="TextBox 4">
            <a:extLst>
              <a:ext uri="{FF2B5EF4-FFF2-40B4-BE49-F238E27FC236}">
                <a16:creationId xmlns:a16="http://schemas.microsoft.com/office/drawing/2014/main" id="{BACD6460-A9D1-FB46-94EA-9816BFD1AA90}"/>
              </a:ext>
            </a:extLst>
          </p:cNvPr>
          <p:cNvSpPr txBox="1"/>
          <p:nvPr/>
        </p:nvSpPr>
        <p:spPr>
          <a:xfrm>
            <a:off x="7018020" y="2637919"/>
            <a:ext cx="4540987" cy="2862322"/>
          </a:xfrm>
          <a:prstGeom prst="rect">
            <a:avLst/>
          </a:prstGeom>
          <a:noFill/>
        </p:spPr>
        <p:txBody>
          <a:bodyPr wrap="none" rtlCol="0">
            <a:spAutoFit/>
          </a:bodyPr>
          <a:lstStyle/>
          <a:p>
            <a:r>
              <a:rPr lang="en-MU" b="1" dirty="0"/>
              <a:t>Try it:</a:t>
            </a:r>
          </a:p>
          <a:p>
            <a:pPr marL="285750" indent="-285750">
              <a:buFontTx/>
              <a:buChar char="-"/>
            </a:pPr>
            <a:r>
              <a:rPr lang="en-MU" dirty="0"/>
              <a:t>Create a text file with a list of words </a:t>
            </a:r>
          </a:p>
          <a:p>
            <a:pPr marL="285750" indent="-285750">
              <a:buFontTx/>
              <a:buChar char="-"/>
            </a:pPr>
            <a:r>
              <a:rPr lang="en-GB" dirty="0"/>
              <a:t>E</a:t>
            </a:r>
            <a:r>
              <a:rPr lang="en-MU" dirty="0"/>
              <a:t>.g:</a:t>
            </a:r>
          </a:p>
          <a:p>
            <a:r>
              <a:rPr lang="en-MU" dirty="0"/>
              <a:t>Apples</a:t>
            </a:r>
          </a:p>
          <a:p>
            <a:r>
              <a:rPr lang="en-MU" dirty="0"/>
              <a:t>Oranges</a:t>
            </a:r>
          </a:p>
          <a:p>
            <a:r>
              <a:rPr lang="en-MU" dirty="0"/>
              <a:t>Banana</a:t>
            </a:r>
          </a:p>
          <a:p>
            <a:r>
              <a:rPr lang="en-MU" dirty="0"/>
              <a:t>Grapres</a:t>
            </a:r>
          </a:p>
          <a:p>
            <a:r>
              <a:rPr lang="en-MU" dirty="0"/>
              <a:t>Pineapple</a:t>
            </a:r>
          </a:p>
          <a:p>
            <a:r>
              <a:rPr lang="en-MU" dirty="0"/>
              <a:t>Watermelon</a:t>
            </a:r>
          </a:p>
          <a:p>
            <a:r>
              <a:rPr lang="en-MU" dirty="0"/>
              <a:t>- Sort in alphabetical order and reverse sorting</a:t>
            </a:r>
          </a:p>
        </p:txBody>
      </p:sp>
    </p:spTree>
    <p:extLst>
      <p:ext uri="{BB962C8B-B14F-4D97-AF65-F5344CB8AC3E}">
        <p14:creationId xmlns:p14="http://schemas.microsoft.com/office/powerpoint/2010/main" val="745955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1A66-FDFD-4FDF-91B8-A19131144014}"/>
              </a:ext>
            </a:extLst>
          </p:cNvPr>
          <p:cNvSpPr>
            <a:spLocks noGrp="1"/>
          </p:cNvSpPr>
          <p:nvPr>
            <p:ph type="title"/>
          </p:nvPr>
        </p:nvSpPr>
        <p:spPr/>
        <p:txBody>
          <a:bodyPr/>
          <a:lstStyle/>
          <a:p>
            <a:r>
              <a:rPr lang="en-US" dirty="0" err="1"/>
              <a:t>Commande</a:t>
            </a:r>
            <a:r>
              <a:rPr lang="en-US" dirty="0"/>
              <a:t> tr</a:t>
            </a:r>
          </a:p>
        </p:txBody>
      </p:sp>
      <p:sp>
        <p:nvSpPr>
          <p:cNvPr id="6" name="Content Placeholder 5">
            <a:extLst>
              <a:ext uri="{FF2B5EF4-FFF2-40B4-BE49-F238E27FC236}">
                <a16:creationId xmlns:a16="http://schemas.microsoft.com/office/drawing/2014/main" id="{8DD7EAE0-3A9C-9B4F-A1C4-1ECA6A5D8291}"/>
              </a:ext>
            </a:extLst>
          </p:cNvPr>
          <p:cNvSpPr>
            <a:spLocks noGrp="1"/>
          </p:cNvSpPr>
          <p:nvPr>
            <p:ph idx="1"/>
          </p:nvPr>
        </p:nvSpPr>
        <p:spPr>
          <a:xfrm>
            <a:off x="1097280" y="1845734"/>
            <a:ext cx="10058400" cy="4023360"/>
          </a:xfrm>
        </p:spPr>
        <p:txBody>
          <a:bodyPr>
            <a:normAutofit/>
          </a:bodyPr>
          <a:lstStyle/>
          <a:p>
            <a:r>
              <a:rPr lang="en-GB" dirty="0"/>
              <a:t>The </a:t>
            </a:r>
            <a:r>
              <a:rPr lang="en-GB" b="1" dirty="0"/>
              <a:t>tr</a:t>
            </a:r>
            <a:r>
              <a:rPr lang="en-GB" dirty="0"/>
              <a:t> command is used for translating or deleting characters, supporting a range of transformations including uppercase to lowercase, deleting specific characters and basic find and replace</a:t>
            </a:r>
          </a:p>
          <a:p>
            <a:pPr algn="ctr"/>
            <a:r>
              <a:rPr lang="en-GB" b="1" dirty="0"/>
              <a:t>tr [OPTION] SET1 [SET2]</a:t>
            </a:r>
            <a:endParaRPr lang="en-MU" b="1" dirty="0"/>
          </a:p>
          <a:p>
            <a:pPr>
              <a:buFont typeface="Arial" panose="020B0604020202020204" pitchFamily="34" charset="0"/>
              <a:buChar char="•"/>
            </a:pPr>
            <a:r>
              <a:rPr lang="en-GB" b="1" dirty="0"/>
              <a:t>tr “[a-z]” “[A-Z]”  </a:t>
            </a:r>
            <a:r>
              <a:rPr lang="en-GB" b="1" dirty="0" err="1"/>
              <a:t>file.txt</a:t>
            </a:r>
            <a:r>
              <a:rPr lang="en-GB" dirty="0"/>
              <a:t>– Changes all lower case characters to upper case</a:t>
            </a:r>
          </a:p>
          <a:p>
            <a:pPr>
              <a:buFont typeface="Arial" panose="020B0604020202020204" pitchFamily="34" charset="0"/>
              <a:buChar char="•"/>
            </a:pPr>
            <a:r>
              <a:rPr lang="en-GB" b="1" dirty="0"/>
              <a:t>tr '{}' '()' </a:t>
            </a:r>
            <a:r>
              <a:rPr lang="en-GB" b="1" dirty="0" err="1"/>
              <a:t>newfile.txt</a:t>
            </a:r>
            <a:r>
              <a:rPr lang="en-GB" b="1" dirty="0"/>
              <a:t>- </a:t>
            </a:r>
            <a:r>
              <a:rPr lang="en-GB" dirty="0"/>
              <a:t>Changes all { } brackets to ( ) brackets</a:t>
            </a:r>
          </a:p>
          <a:p>
            <a:pPr>
              <a:buFont typeface="Arial" panose="020B0604020202020204" pitchFamily="34" charset="0"/>
              <a:buChar char="•"/>
            </a:pPr>
            <a:r>
              <a:rPr lang="en-GB" b="1" dirty="0"/>
              <a:t>tr -d ‘w’ </a:t>
            </a:r>
            <a:r>
              <a:rPr lang="en-GB" b="1" dirty="0" err="1"/>
              <a:t>file.txt</a:t>
            </a:r>
            <a:r>
              <a:rPr lang="en-GB" b="1" dirty="0"/>
              <a:t>-</a:t>
            </a:r>
            <a:r>
              <a:rPr lang="en-GB" dirty="0"/>
              <a:t> Deletes the character w </a:t>
            </a:r>
          </a:p>
          <a:p>
            <a:pPr>
              <a:buFont typeface="Arial" panose="020B0604020202020204" pitchFamily="34" charset="0"/>
              <a:buChar char="•"/>
            </a:pPr>
            <a:r>
              <a:rPr lang="en-GB" b="1" dirty="0"/>
              <a:t>tr -s [:space:] ‘ ‘ </a:t>
            </a:r>
            <a:r>
              <a:rPr lang="en-GB" b="1" dirty="0" err="1"/>
              <a:t>file.txt</a:t>
            </a:r>
            <a:r>
              <a:rPr lang="en-GB" b="1" dirty="0"/>
              <a:t>- </a:t>
            </a:r>
            <a:r>
              <a:rPr lang="en-GB" dirty="0"/>
              <a:t>Squeezes all empty spaces to a single space</a:t>
            </a:r>
          </a:p>
          <a:p>
            <a:pPr>
              <a:buFont typeface="Arial" panose="020B0604020202020204" pitchFamily="34" charset="0"/>
              <a:buChar char="•"/>
            </a:pPr>
            <a:r>
              <a:rPr lang="en-GB" b="1" dirty="0"/>
              <a:t>tr -d [:digit:] </a:t>
            </a:r>
            <a:r>
              <a:rPr lang="en-GB" b="1" dirty="0" err="1"/>
              <a:t>file.txt</a:t>
            </a:r>
            <a:r>
              <a:rPr lang="en-GB" b="1" dirty="0"/>
              <a:t>- </a:t>
            </a:r>
            <a:r>
              <a:rPr lang="en-GB" dirty="0"/>
              <a:t>Deletes all digits</a:t>
            </a:r>
            <a:endParaRPr lang="en-GB" b="1" dirty="0"/>
          </a:p>
        </p:txBody>
      </p:sp>
    </p:spTree>
    <p:extLst>
      <p:ext uri="{BB962C8B-B14F-4D97-AF65-F5344CB8AC3E}">
        <p14:creationId xmlns:p14="http://schemas.microsoft.com/office/powerpoint/2010/main" val="965460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C0CC8-1726-4E20-BBC1-938A781E15EE}"/>
              </a:ext>
            </a:extLst>
          </p:cNvPr>
          <p:cNvSpPr>
            <a:spLocks noGrp="1"/>
          </p:cNvSpPr>
          <p:nvPr>
            <p:ph type="title"/>
          </p:nvPr>
        </p:nvSpPr>
        <p:spPr>
          <a:xfrm>
            <a:off x="1097280" y="286603"/>
            <a:ext cx="10058400" cy="1450757"/>
          </a:xfrm>
        </p:spPr>
        <p:txBody>
          <a:bodyPr>
            <a:normAutofit/>
          </a:bodyPr>
          <a:lstStyle/>
          <a:p>
            <a:r>
              <a:rPr lang="en-US" dirty="0"/>
              <a:t>Let’s practice with some real data!</a:t>
            </a:r>
          </a:p>
        </p:txBody>
      </p:sp>
      <p:sp>
        <p:nvSpPr>
          <p:cNvPr id="3" name="Content Placeholder 2">
            <a:extLst>
              <a:ext uri="{FF2B5EF4-FFF2-40B4-BE49-F238E27FC236}">
                <a16:creationId xmlns:a16="http://schemas.microsoft.com/office/drawing/2014/main" id="{F213997B-6CDB-5442-B7D9-0E7CA34A6EF3}"/>
              </a:ext>
            </a:extLst>
          </p:cNvPr>
          <p:cNvSpPr>
            <a:spLocks noGrp="1"/>
          </p:cNvSpPr>
          <p:nvPr>
            <p:ph idx="1"/>
          </p:nvPr>
        </p:nvSpPr>
        <p:spPr/>
        <p:txBody>
          <a:bodyPr>
            <a:normAutofit/>
          </a:bodyPr>
          <a:lstStyle/>
          <a:p>
            <a:pPr>
              <a:buFont typeface="Arial" panose="020B0604020202020204" pitchFamily="34" charset="0"/>
              <a:buChar char="•"/>
            </a:pPr>
            <a:r>
              <a:rPr lang="en-US" b="1" dirty="0"/>
              <a:t>First, let’s tidy up your working space!</a:t>
            </a:r>
          </a:p>
          <a:p>
            <a:pPr>
              <a:buFont typeface="Arial" panose="020B0604020202020204" pitchFamily="34" charset="0"/>
              <a:buChar char="•"/>
            </a:pPr>
            <a:r>
              <a:rPr lang="en-US" b="1" dirty="0"/>
              <a:t>Make a new directory called </a:t>
            </a:r>
            <a:r>
              <a:rPr lang="en-US" b="1" dirty="0" err="1"/>
              <a:t>old_work</a:t>
            </a:r>
            <a:endParaRPr lang="en-US" b="1" dirty="0"/>
          </a:p>
          <a:p>
            <a:pPr>
              <a:buFont typeface="Arial" panose="020B0604020202020204" pitchFamily="34" charset="0"/>
              <a:buChar char="•"/>
            </a:pPr>
            <a:r>
              <a:rPr lang="en-US" b="1" dirty="0"/>
              <a:t>Move all your files from yesterday to that directory</a:t>
            </a:r>
          </a:p>
          <a:p>
            <a:pPr>
              <a:buFont typeface="Arial" panose="020B0604020202020204" pitchFamily="34" charset="0"/>
              <a:buChar char="•"/>
            </a:pPr>
            <a:r>
              <a:rPr lang="en-US" b="1" dirty="0"/>
              <a:t>Go back to your home directory</a:t>
            </a:r>
          </a:p>
        </p:txBody>
      </p:sp>
    </p:spTree>
    <p:extLst>
      <p:ext uri="{BB962C8B-B14F-4D97-AF65-F5344CB8AC3E}">
        <p14:creationId xmlns:p14="http://schemas.microsoft.com/office/powerpoint/2010/main" val="32043358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C0CC8-1726-4E20-BBC1-938A781E15EE}"/>
              </a:ext>
            </a:extLst>
          </p:cNvPr>
          <p:cNvSpPr>
            <a:spLocks noGrp="1"/>
          </p:cNvSpPr>
          <p:nvPr>
            <p:ph type="title"/>
          </p:nvPr>
        </p:nvSpPr>
        <p:spPr>
          <a:xfrm>
            <a:off x="1097280" y="286603"/>
            <a:ext cx="10058400" cy="1450757"/>
          </a:xfrm>
        </p:spPr>
        <p:txBody>
          <a:bodyPr>
            <a:normAutofit/>
          </a:bodyPr>
          <a:lstStyle/>
          <a:p>
            <a:r>
              <a:rPr lang="en-US" dirty="0"/>
              <a:t>Let’s practice with some real data!</a:t>
            </a:r>
          </a:p>
        </p:txBody>
      </p:sp>
      <p:sp>
        <p:nvSpPr>
          <p:cNvPr id="3" name="Content Placeholder 2">
            <a:extLst>
              <a:ext uri="{FF2B5EF4-FFF2-40B4-BE49-F238E27FC236}">
                <a16:creationId xmlns:a16="http://schemas.microsoft.com/office/drawing/2014/main" id="{F213997B-6CDB-5442-B7D9-0E7CA34A6EF3}"/>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en-US" b="1" dirty="0"/>
              <a:t>Download data</a:t>
            </a:r>
          </a:p>
          <a:p>
            <a:r>
              <a:rPr lang="en-US" dirty="0"/>
              <a:t>Use the following command: </a:t>
            </a:r>
          </a:p>
          <a:p>
            <a:pPr marL="201168" lvl="1" indent="0">
              <a:buNone/>
            </a:pPr>
            <a:r>
              <a:rPr lang="en-US" dirty="0"/>
              <a:t>	curl -L -o </a:t>
            </a:r>
            <a:r>
              <a:rPr lang="en-US" dirty="0" err="1"/>
              <a:t>Data.zip</a:t>
            </a:r>
            <a:r>
              <a:rPr lang="en-US" dirty="0"/>
              <a:t> </a:t>
            </a:r>
            <a:r>
              <a:rPr lang="en-US" dirty="0">
                <a:hlinkClick r:id="rId2"/>
              </a:rPr>
              <a:t>https://tinyurl.com/KrispLinuxWorkshopData2020</a:t>
            </a:r>
            <a:endParaRPr lang="en-US" dirty="0"/>
          </a:p>
          <a:p>
            <a:pPr>
              <a:buFont typeface="Arial" panose="020B0604020202020204" pitchFamily="34" charset="0"/>
              <a:buChar char="•"/>
            </a:pPr>
            <a:r>
              <a:rPr lang="en-US" b="1" dirty="0"/>
              <a:t>Extract files</a:t>
            </a:r>
          </a:p>
          <a:p>
            <a:pPr marL="0" indent="0">
              <a:buNone/>
            </a:pPr>
            <a:r>
              <a:rPr lang="en-US" dirty="0"/>
              <a:t>	unzip </a:t>
            </a:r>
            <a:r>
              <a:rPr lang="en-US" dirty="0" err="1"/>
              <a:t>Data.zip</a:t>
            </a:r>
            <a:endParaRPr lang="en-US" dirty="0"/>
          </a:p>
          <a:p>
            <a:pPr>
              <a:buFont typeface="Arial" panose="020B0604020202020204" pitchFamily="34" charset="0"/>
              <a:buChar char="•"/>
            </a:pPr>
            <a:r>
              <a:rPr lang="en-US" b="1" dirty="0"/>
              <a:t>Delete zip file</a:t>
            </a:r>
          </a:p>
          <a:p>
            <a:pPr>
              <a:buFont typeface="Arial" panose="020B0604020202020204" pitchFamily="34" charset="0"/>
              <a:buChar char="•"/>
            </a:pPr>
            <a:r>
              <a:rPr lang="en-US" b="1" dirty="0"/>
              <a:t>Create a new directory name ‘Data’</a:t>
            </a:r>
          </a:p>
          <a:p>
            <a:pPr>
              <a:buFont typeface="Arial" panose="020B0604020202020204" pitchFamily="34" charset="0"/>
              <a:buChar char="•"/>
            </a:pPr>
            <a:r>
              <a:rPr lang="en-US" b="1" dirty="0"/>
              <a:t>Move all sequence files to that new directory</a:t>
            </a:r>
          </a:p>
          <a:p>
            <a:pPr>
              <a:buFont typeface="Arial" panose="020B0604020202020204" pitchFamily="34" charset="0"/>
              <a:buChar char="•"/>
            </a:pPr>
            <a:r>
              <a:rPr lang="en-US" b="1" dirty="0"/>
              <a:t>Make a copy of this directory</a:t>
            </a:r>
          </a:p>
          <a:p>
            <a:pPr>
              <a:buFont typeface="Arial" panose="020B0604020202020204" pitchFamily="34" charset="0"/>
              <a:buChar char="•"/>
            </a:pPr>
            <a:r>
              <a:rPr lang="en-US" b="1" dirty="0"/>
              <a:t>Rename directory</a:t>
            </a:r>
          </a:p>
        </p:txBody>
      </p:sp>
    </p:spTree>
    <p:extLst>
      <p:ext uri="{BB962C8B-B14F-4D97-AF65-F5344CB8AC3E}">
        <p14:creationId xmlns:p14="http://schemas.microsoft.com/office/powerpoint/2010/main" val="2970727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C0CC8-1726-4E20-BBC1-938A781E15EE}"/>
              </a:ext>
            </a:extLst>
          </p:cNvPr>
          <p:cNvSpPr>
            <a:spLocks noGrp="1"/>
          </p:cNvSpPr>
          <p:nvPr>
            <p:ph type="title"/>
          </p:nvPr>
        </p:nvSpPr>
        <p:spPr>
          <a:xfrm>
            <a:off x="1097280" y="286603"/>
            <a:ext cx="10058400" cy="1450757"/>
          </a:xfrm>
        </p:spPr>
        <p:txBody>
          <a:bodyPr>
            <a:normAutofit/>
          </a:bodyPr>
          <a:lstStyle/>
          <a:p>
            <a:r>
              <a:rPr lang="en-US" dirty="0"/>
              <a:t>Let’s practice with some real data!</a:t>
            </a:r>
          </a:p>
        </p:txBody>
      </p:sp>
      <p:sp>
        <p:nvSpPr>
          <p:cNvPr id="3" name="Content Placeholder 2">
            <a:extLst>
              <a:ext uri="{FF2B5EF4-FFF2-40B4-BE49-F238E27FC236}">
                <a16:creationId xmlns:a16="http://schemas.microsoft.com/office/drawing/2014/main" id="{F213997B-6CDB-5442-B7D9-0E7CA34A6EF3}"/>
              </a:ext>
            </a:extLst>
          </p:cNvPr>
          <p:cNvSpPr>
            <a:spLocks noGrp="1"/>
          </p:cNvSpPr>
          <p:nvPr>
            <p:ph idx="1"/>
          </p:nvPr>
        </p:nvSpPr>
        <p:spPr/>
        <p:txBody>
          <a:bodyPr>
            <a:normAutofit/>
          </a:bodyPr>
          <a:lstStyle/>
          <a:p>
            <a:pPr>
              <a:buFont typeface="Arial" panose="020B0604020202020204" pitchFamily="34" charset="0"/>
              <a:buChar char="•"/>
            </a:pPr>
            <a:r>
              <a:rPr lang="en-US" b="1" dirty="0"/>
              <a:t>Go into working directory</a:t>
            </a:r>
          </a:p>
          <a:p>
            <a:pPr>
              <a:buFont typeface="Arial" panose="020B0604020202020204" pitchFamily="34" charset="0"/>
              <a:buChar char="•"/>
            </a:pPr>
            <a:r>
              <a:rPr lang="en-US" b="1" dirty="0"/>
              <a:t>View the contents of some files</a:t>
            </a:r>
          </a:p>
          <a:p>
            <a:pPr>
              <a:buFont typeface="Arial" panose="020B0604020202020204" pitchFamily="34" charset="0"/>
              <a:buChar char="•"/>
            </a:pPr>
            <a:r>
              <a:rPr lang="en-US" b="1" dirty="0"/>
              <a:t>View the first few lines of some files</a:t>
            </a:r>
          </a:p>
          <a:p>
            <a:pPr>
              <a:buFont typeface="Arial" panose="020B0604020202020204" pitchFamily="34" charset="0"/>
              <a:buChar char="•"/>
            </a:pPr>
            <a:r>
              <a:rPr lang="en-US" b="1" dirty="0"/>
              <a:t>Merge sequence files</a:t>
            </a:r>
          </a:p>
          <a:p>
            <a:pPr>
              <a:buFont typeface="Arial" panose="020B0604020202020204" pitchFamily="34" charset="0"/>
              <a:buChar char="•"/>
            </a:pPr>
            <a:r>
              <a:rPr lang="en-US" b="1" dirty="0"/>
              <a:t>Search for sequences from South Africa</a:t>
            </a:r>
          </a:p>
          <a:p>
            <a:pPr>
              <a:buFont typeface="Arial" panose="020B0604020202020204" pitchFamily="34" charset="0"/>
              <a:buChar char="•"/>
            </a:pPr>
            <a:r>
              <a:rPr lang="en-US" b="1" dirty="0"/>
              <a:t>Now, list only the file names containing sequences from South Africa</a:t>
            </a:r>
          </a:p>
          <a:p>
            <a:pPr>
              <a:buFont typeface="Arial" panose="020B0604020202020204" pitchFamily="34" charset="0"/>
              <a:buChar char="•"/>
            </a:pPr>
            <a:r>
              <a:rPr lang="en-US" b="1" dirty="0"/>
              <a:t>Replace all ‘South Africa’ with ‘KZN’</a:t>
            </a:r>
          </a:p>
          <a:p>
            <a:pPr>
              <a:buFont typeface="Arial" panose="020B0604020202020204" pitchFamily="34" charset="0"/>
              <a:buChar char="•"/>
            </a:pPr>
            <a:r>
              <a:rPr lang="en-US" b="1" dirty="0"/>
              <a:t>Find files with missing sequence segments</a:t>
            </a:r>
          </a:p>
          <a:p>
            <a:pPr>
              <a:buFont typeface="Arial" panose="020B0604020202020204" pitchFamily="34" charset="0"/>
              <a:buChar char="•"/>
            </a:pPr>
            <a:r>
              <a:rPr lang="en-US" b="1" dirty="0"/>
              <a:t>Delete all missing DNA characters (N)</a:t>
            </a:r>
          </a:p>
        </p:txBody>
      </p:sp>
    </p:spTree>
    <p:extLst>
      <p:ext uri="{BB962C8B-B14F-4D97-AF65-F5344CB8AC3E}">
        <p14:creationId xmlns:p14="http://schemas.microsoft.com/office/powerpoint/2010/main" val="1981256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A78C-4277-4BA5-8213-62EE54A6ECF2}"/>
              </a:ext>
            </a:extLst>
          </p:cNvPr>
          <p:cNvSpPr>
            <a:spLocks noGrp="1"/>
          </p:cNvSpPr>
          <p:nvPr>
            <p:ph type="title"/>
          </p:nvPr>
        </p:nvSpPr>
        <p:spPr/>
        <p:txBody>
          <a:bodyPr/>
          <a:lstStyle/>
          <a:p>
            <a:r>
              <a:rPr lang="en-US" dirty="0" err="1"/>
              <a:t>Qu'est-ce</a:t>
            </a:r>
            <a:r>
              <a:rPr lang="en-US" dirty="0"/>
              <a:t> </a:t>
            </a:r>
            <a:r>
              <a:rPr lang="en-US" dirty="0" err="1"/>
              <a:t>qu'Ubuntu</a:t>
            </a:r>
            <a:r>
              <a:rPr lang="en-US" dirty="0"/>
              <a:t> ?</a:t>
            </a:r>
          </a:p>
        </p:txBody>
      </p:sp>
      <p:sp>
        <p:nvSpPr>
          <p:cNvPr id="3" name="Content Placeholder 2">
            <a:extLst>
              <a:ext uri="{FF2B5EF4-FFF2-40B4-BE49-F238E27FC236}">
                <a16:creationId xmlns:a16="http://schemas.microsoft.com/office/drawing/2014/main" id="{020818A7-93FD-4A9A-B0D8-6E734B7368F9}"/>
              </a:ext>
            </a:extLst>
          </p:cNvPr>
          <p:cNvSpPr>
            <a:spLocks noGrp="1"/>
          </p:cNvSpPr>
          <p:nvPr>
            <p:ph idx="1"/>
          </p:nvPr>
        </p:nvSpPr>
        <p:spPr>
          <a:xfrm>
            <a:off x="1097280" y="1862051"/>
            <a:ext cx="6591993" cy="4023360"/>
          </a:xfrm>
        </p:spPr>
        <p:txBody>
          <a:bodyPr>
            <a:normAutofit fontScale="92500" lnSpcReduction="20000"/>
          </a:bodyPr>
          <a:lstStyle/>
          <a:p>
            <a:pPr>
              <a:buFont typeface="Arial" panose="020B0604020202020204" pitchFamily="34" charset="0"/>
              <a:buChar char="•"/>
            </a:pPr>
            <a:r>
              <a:rPr lang="fr-FR" sz="2400" dirty="0"/>
              <a:t>Vous savez peut-être ce que ce mot signifie...</a:t>
            </a:r>
          </a:p>
          <a:p>
            <a:pPr>
              <a:buFont typeface="Arial" panose="020B0604020202020204" pitchFamily="34" charset="0"/>
              <a:buChar char="•"/>
            </a:pPr>
            <a:r>
              <a:rPr lang="fr-FR" sz="2400" dirty="0"/>
              <a:t>Distribution Linux libre et gratuite, basée sur les paquets deb de Debian (Ubuntu Software)</a:t>
            </a:r>
          </a:p>
          <a:p>
            <a:pPr>
              <a:buFont typeface="Arial" panose="020B0604020202020204" pitchFamily="34" charset="0"/>
              <a:buChar char="•"/>
            </a:pPr>
            <a:r>
              <a:rPr lang="fr-FR" sz="2400" dirty="0"/>
              <a:t>Support commercial assuré par Canonical Ltd</a:t>
            </a:r>
          </a:p>
          <a:p>
            <a:pPr>
              <a:buFont typeface="Arial" panose="020B0604020202020204" pitchFamily="34" charset="0"/>
              <a:buChar char="•"/>
            </a:pPr>
            <a:r>
              <a:rPr lang="fr-FR" sz="2400" dirty="0"/>
              <a:t>Installation par défaut "sans application", construction/installation au fur et à mesure des besoins</a:t>
            </a:r>
          </a:p>
          <a:p>
            <a:pPr>
              <a:buFont typeface="Arial" panose="020B0604020202020204" pitchFamily="34" charset="0"/>
              <a:buChar char="•"/>
            </a:pPr>
            <a:r>
              <a:rPr lang="fr-FR" sz="2400" dirty="0"/>
              <a:t>Les privilèges limités de l'utilisateur empêchent la corruption du système d'exploitation ou des fichiers spécifiques à l'utilisateur.</a:t>
            </a:r>
          </a:p>
          <a:p>
            <a:pPr>
              <a:buFont typeface="Arial" panose="020B0604020202020204" pitchFamily="34" charset="0"/>
              <a:buChar char="•"/>
            </a:pPr>
            <a:r>
              <a:rPr lang="fr-FR" sz="2400" dirty="0"/>
              <a:t>Les privilèges du </a:t>
            </a:r>
            <a:r>
              <a:rPr lang="fr-FR" sz="2400" dirty="0" err="1"/>
              <a:t>superutilisateur</a:t>
            </a:r>
            <a:r>
              <a:rPr lang="fr-FR" sz="2400" dirty="0"/>
              <a:t> (</a:t>
            </a:r>
            <a:r>
              <a:rPr lang="fr-FR" sz="2400" dirty="0" err="1"/>
              <a:t>sudo</a:t>
            </a:r>
            <a:r>
              <a:rPr lang="fr-FR" sz="2400" dirty="0"/>
              <a:t>) sont nécessaires pour accéder au noyau/à la racine.</a:t>
            </a:r>
            <a:endParaRPr lang="en-US" sz="2400" dirty="0"/>
          </a:p>
        </p:txBody>
      </p:sp>
      <p:pic>
        <p:nvPicPr>
          <p:cNvPr id="5122" name="Picture 2" descr="Image result for ubuntu">
            <a:extLst>
              <a:ext uri="{FF2B5EF4-FFF2-40B4-BE49-F238E27FC236}">
                <a16:creationId xmlns:a16="http://schemas.microsoft.com/office/drawing/2014/main" id="{8C74D7C0-3B3F-4C41-9AB2-8BEB97642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5863" y="2766147"/>
            <a:ext cx="3726205" cy="2055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105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B962C-841B-4FB8-946C-E626F64B8245}"/>
              </a:ext>
            </a:extLst>
          </p:cNvPr>
          <p:cNvSpPr>
            <a:spLocks noGrp="1"/>
          </p:cNvSpPr>
          <p:nvPr>
            <p:ph type="title"/>
          </p:nvPr>
        </p:nvSpPr>
        <p:spPr/>
        <p:txBody>
          <a:bodyPr/>
          <a:lstStyle/>
          <a:p>
            <a:r>
              <a:rPr lang="en-US" dirty="0"/>
              <a:t>La </a:t>
            </a:r>
            <a:r>
              <a:rPr lang="en-US" dirty="0" err="1"/>
              <a:t>ligne</a:t>
            </a:r>
            <a:r>
              <a:rPr lang="en-US" dirty="0"/>
              <a:t> de </a:t>
            </a:r>
            <a:r>
              <a:rPr lang="en-US" dirty="0" err="1"/>
              <a:t>commande</a:t>
            </a:r>
            <a:endParaRPr lang="en-US" dirty="0"/>
          </a:p>
        </p:txBody>
      </p:sp>
      <p:sp>
        <p:nvSpPr>
          <p:cNvPr id="3" name="Content Placeholder 2">
            <a:extLst>
              <a:ext uri="{FF2B5EF4-FFF2-40B4-BE49-F238E27FC236}">
                <a16:creationId xmlns:a16="http://schemas.microsoft.com/office/drawing/2014/main" id="{3A887775-CA79-4BC0-89A8-C8CDD990AE8C}"/>
              </a:ext>
            </a:extLst>
          </p:cNvPr>
          <p:cNvSpPr>
            <a:spLocks noGrp="1"/>
          </p:cNvSpPr>
          <p:nvPr>
            <p:ph idx="1"/>
          </p:nvPr>
        </p:nvSpPr>
        <p:spPr>
          <a:xfrm>
            <a:off x="1097280" y="1845734"/>
            <a:ext cx="4998720" cy="4023360"/>
          </a:xfrm>
        </p:spPr>
        <p:txBody>
          <a:bodyPr>
            <a:normAutofit fontScale="92500" lnSpcReduction="20000"/>
          </a:bodyPr>
          <a:lstStyle/>
          <a:p>
            <a:pPr>
              <a:buFont typeface="Arial" panose="020B0604020202020204" pitchFamily="34" charset="0"/>
              <a:buChar char="•"/>
            </a:pPr>
            <a:r>
              <a:rPr lang="fr-FR" sz="2400" dirty="0"/>
              <a:t>Une interface utilisateur dans laquelle on navigue en tapant des commandes à des invites, au lieu d'utiliser la souris.</a:t>
            </a:r>
          </a:p>
          <a:p>
            <a:pPr>
              <a:buFont typeface="Arial" panose="020B0604020202020204" pitchFamily="34" charset="0"/>
              <a:buChar char="•"/>
            </a:pPr>
            <a:r>
              <a:rPr lang="fr-FR" sz="2400" dirty="0"/>
              <a:t>Également appelé cmd, CLI, prompt, console ou terminal.</a:t>
            </a:r>
          </a:p>
          <a:p>
            <a:pPr>
              <a:buFont typeface="Arial" panose="020B0604020202020204" pitchFamily="34" charset="0"/>
              <a:buChar char="•"/>
            </a:pPr>
            <a:r>
              <a:rPr lang="fr-FR" sz="2400" dirty="0"/>
              <a:t>L'interpréteur de commandes par défaut de la plupart des distributions Linux est GNU Bash.</a:t>
            </a:r>
            <a:endParaRPr lang="en-US" sz="2400" dirty="0"/>
          </a:p>
          <a:p>
            <a:pPr marL="0" indent="0">
              <a:buNone/>
            </a:pPr>
            <a:r>
              <a:rPr lang="fr-FR" dirty="0"/>
              <a:t>Mac (terminal) : Applications-&gt;Utilitaires</a:t>
            </a:r>
          </a:p>
          <a:p>
            <a:pPr marL="0" indent="0">
              <a:buNone/>
            </a:pPr>
            <a:r>
              <a:rPr lang="fr-FR" dirty="0"/>
              <a:t>Linux (terminal) : Applications-&gt;Utilitaires</a:t>
            </a:r>
          </a:p>
          <a:p>
            <a:pPr marL="0" indent="0">
              <a:buNone/>
            </a:pPr>
            <a:r>
              <a:rPr lang="fr-FR" dirty="0"/>
              <a:t>Windows : rechercher Invite de commande ou </a:t>
            </a:r>
            <a:r>
              <a:rPr lang="fr-FR" dirty="0" err="1"/>
              <a:t>Windows+R</a:t>
            </a:r>
            <a:r>
              <a:rPr lang="fr-FR" dirty="0"/>
              <a:t>, cmd</a:t>
            </a:r>
            <a:endParaRPr lang="en-US" dirty="0"/>
          </a:p>
        </p:txBody>
      </p:sp>
      <p:pic>
        <p:nvPicPr>
          <p:cNvPr id="4098" name="Picture 2" descr="Image result for shell operating syste,">
            <a:extLst>
              <a:ext uri="{FF2B5EF4-FFF2-40B4-BE49-F238E27FC236}">
                <a16:creationId xmlns:a16="http://schemas.microsoft.com/office/drawing/2014/main" id="{73601F9B-1F3A-4245-A00A-C09B654E81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4388" y="1845734"/>
            <a:ext cx="3409950"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160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A4F85-C246-42CC-B7F6-38F44E575EB6}"/>
              </a:ext>
            </a:extLst>
          </p:cNvPr>
          <p:cNvSpPr>
            <a:spLocks noGrp="1"/>
          </p:cNvSpPr>
          <p:nvPr>
            <p:ph type="title"/>
          </p:nvPr>
        </p:nvSpPr>
        <p:spPr/>
        <p:txBody>
          <a:bodyPr/>
          <a:lstStyle/>
          <a:p>
            <a:r>
              <a:rPr lang="en-US" dirty="0"/>
              <a:t>Terminal Ubuntu</a:t>
            </a:r>
          </a:p>
        </p:txBody>
      </p:sp>
      <p:pic>
        <p:nvPicPr>
          <p:cNvPr id="4" name="Content Placeholder 3">
            <a:extLst>
              <a:ext uri="{FF2B5EF4-FFF2-40B4-BE49-F238E27FC236}">
                <a16:creationId xmlns:a16="http://schemas.microsoft.com/office/drawing/2014/main" id="{90D8609B-4C55-41B0-9C21-549AC791B766}"/>
              </a:ext>
            </a:extLst>
          </p:cNvPr>
          <p:cNvPicPr>
            <a:picLocks noGrp="1" noChangeAspect="1"/>
          </p:cNvPicPr>
          <p:nvPr>
            <p:ph idx="1"/>
          </p:nvPr>
        </p:nvPicPr>
        <p:blipFill>
          <a:blip r:embed="rId2"/>
          <a:stretch>
            <a:fillRect/>
          </a:stretch>
        </p:blipFill>
        <p:spPr>
          <a:xfrm>
            <a:off x="1878013" y="2667000"/>
            <a:ext cx="8496300" cy="2381250"/>
          </a:xfrm>
          <a:prstGeom prst="rect">
            <a:avLst/>
          </a:prstGeom>
        </p:spPr>
      </p:pic>
      <p:cxnSp>
        <p:nvCxnSpPr>
          <p:cNvPr id="6" name="Straight Arrow Connector 5">
            <a:extLst>
              <a:ext uri="{FF2B5EF4-FFF2-40B4-BE49-F238E27FC236}">
                <a16:creationId xmlns:a16="http://schemas.microsoft.com/office/drawing/2014/main" id="{EBCA3D1F-1B2D-4571-989A-2021E89EE865}"/>
              </a:ext>
            </a:extLst>
          </p:cNvPr>
          <p:cNvCxnSpPr>
            <a:cxnSpLocks/>
          </p:cNvCxnSpPr>
          <p:nvPr/>
        </p:nvCxnSpPr>
        <p:spPr>
          <a:xfrm>
            <a:off x="1298864" y="2410691"/>
            <a:ext cx="737754" cy="727364"/>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84598D5D-741F-4235-981E-0B97B3980B58}"/>
              </a:ext>
            </a:extLst>
          </p:cNvPr>
          <p:cNvCxnSpPr>
            <a:cxnSpLocks/>
          </p:cNvCxnSpPr>
          <p:nvPr/>
        </p:nvCxnSpPr>
        <p:spPr>
          <a:xfrm flipH="1">
            <a:off x="3467100" y="2175164"/>
            <a:ext cx="1000991" cy="962891"/>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D70BED6F-7697-4244-91B1-009289AC7343}"/>
              </a:ext>
            </a:extLst>
          </p:cNvPr>
          <p:cNvCxnSpPr>
            <a:cxnSpLocks/>
          </p:cNvCxnSpPr>
          <p:nvPr/>
        </p:nvCxnSpPr>
        <p:spPr>
          <a:xfrm flipH="1">
            <a:off x="5784994" y="2410691"/>
            <a:ext cx="678151" cy="727364"/>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C03C26D1-13B6-440A-9507-A21D7820E975}"/>
              </a:ext>
            </a:extLst>
          </p:cNvPr>
          <p:cNvCxnSpPr>
            <a:cxnSpLocks/>
          </p:cNvCxnSpPr>
          <p:nvPr/>
        </p:nvCxnSpPr>
        <p:spPr>
          <a:xfrm flipH="1">
            <a:off x="6841403" y="2410691"/>
            <a:ext cx="678151" cy="727364"/>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8356FDA0-A614-447B-B54E-07BF789FC99D}"/>
              </a:ext>
            </a:extLst>
          </p:cNvPr>
          <p:cNvCxnSpPr>
            <a:cxnSpLocks/>
          </p:cNvCxnSpPr>
          <p:nvPr/>
        </p:nvCxnSpPr>
        <p:spPr>
          <a:xfrm flipH="1">
            <a:off x="8389649" y="2410691"/>
            <a:ext cx="678151" cy="727364"/>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D7EEC8EC-E8CB-4ECA-9365-87E809F5197B}"/>
              </a:ext>
            </a:extLst>
          </p:cNvPr>
          <p:cNvCxnSpPr>
            <a:cxnSpLocks/>
          </p:cNvCxnSpPr>
          <p:nvPr/>
        </p:nvCxnSpPr>
        <p:spPr>
          <a:xfrm flipH="1" flipV="1">
            <a:off x="2119745" y="4551218"/>
            <a:ext cx="1347356" cy="820428"/>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7CD059B4-2159-4C03-BD17-118FD881B963}"/>
              </a:ext>
            </a:extLst>
          </p:cNvPr>
          <p:cNvSpPr txBox="1"/>
          <p:nvPr/>
        </p:nvSpPr>
        <p:spPr>
          <a:xfrm>
            <a:off x="534597" y="1832135"/>
            <a:ext cx="2254827" cy="646331"/>
          </a:xfrm>
          <a:prstGeom prst="rect">
            <a:avLst/>
          </a:prstGeom>
          <a:noFill/>
        </p:spPr>
        <p:txBody>
          <a:bodyPr wrap="square" rtlCol="0">
            <a:spAutoFit/>
          </a:bodyPr>
          <a:lstStyle/>
          <a:p>
            <a:r>
              <a:rPr lang="en-US" dirty="0" err="1"/>
              <a:t>Utilisateur</a:t>
            </a:r>
            <a:r>
              <a:rPr lang="en-US" dirty="0"/>
              <a:t> </a:t>
            </a:r>
            <a:r>
              <a:rPr lang="en-US" dirty="0" err="1"/>
              <a:t>d'ordinateur</a:t>
            </a:r>
            <a:endParaRPr lang="en-US" dirty="0"/>
          </a:p>
        </p:txBody>
      </p:sp>
      <p:sp>
        <p:nvSpPr>
          <p:cNvPr id="17" name="TextBox 16">
            <a:extLst>
              <a:ext uri="{FF2B5EF4-FFF2-40B4-BE49-F238E27FC236}">
                <a16:creationId xmlns:a16="http://schemas.microsoft.com/office/drawing/2014/main" id="{C2E85606-DE3A-43E1-B2DF-38C74868051F}"/>
              </a:ext>
            </a:extLst>
          </p:cNvPr>
          <p:cNvSpPr txBox="1"/>
          <p:nvPr/>
        </p:nvSpPr>
        <p:spPr>
          <a:xfrm>
            <a:off x="3303889" y="1832135"/>
            <a:ext cx="2254827" cy="369332"/>
          </a:xfrm>
          <a:prstGeom prst="rect">
            <a:avLst/>
          </a:prstGeom>
          <a:noFill/>
        </p:spPr>
        <p:txBody>
          <a:bodyPr wrap="square" rtlCol="0">
            <a:spAutoFit/>
          </a:bodyPr>
          <a:lstStyle/>
          <a:p>
            <a:r>
              <a:rPr lang="en-US" dirty="0"/>
              <a:t>Nom de </a:t>
            </a:r>
            <a:r>
              <a:rPr lang="en-US" dirty="0" err="1"/>
              <a:t>l'ordinateur</a:t>
            </a:r>
            <a:endParaRPr lang="en-US" dirty="0"/>
          </a:p>
        </p:txBody>
      </p:sp>
      <p:sp>
        <p:nvSpPr>
          <p:cNvPr id="18" name="TextBox 17">
            <a:extLst>
              <a:ext uri="{FF2B5EF4-FFF2-40B4-BE49-F238E27FC236}">
                <a16:creationId xmlns:a16="http://schemas.microsoft.com/office/drawing/2014/main" id="{9F572AF7-8A93-45B5-97FB-BD41EB585F36}"/>
              </a:ext>
            </a:extLst>
          </p:cNvPr>
          <p:cNvSpPr txBox="1"/>
          <p:nvPr/>
        </p:nvSpPr>
        <p:spPr>
          <a:xfrm>
            <a:off x="5414203" y="1788259"/>
            <a:ext cx="2254827" cy="923330"/>
          </a:xfrm>
          <a:prstGeom prst="rect">
            <a:avLst/>
          </a:prstGeom>
          <a:noFill/>
        </p:spPr>
        <p:txBody>
          <a:bodyPr wrap="square" rtlCol="0">
            <a:spAutoFit/>
          </a:bodyPr>
          <a:lstStyle/>
          <a:p>
            <a:r>
              <a:rPr lang="fr-FR" dirty="0"/>
              <a:t>Shell sécurisé (</a:t>
            </a:r>
            <a:r>
              <a:rPr lang="fr-FR" dirty="0" err="1"/>
              <a:t>ssh</a:t>
            </a:r>
            <a:r>
              <a:rPr lang="fr-FR" dirty="0"/>
              <a:t>) pour accéder au serveur</a:t>
            </a:r>
            <a:endParaRPr lang="en-US" dirty="0"/>
          </a:p>
        </p:txBody>
      </p:sp>
      <p:sp>
        <p:nvSpPr>
          <p:cNvPr id="19" name="TextBox 18">
            <a:extLst>
              <a:ext uri="{FF2B5EF4-FFF2-40B4-BE49-F238E27FC236}">
                <a16:creationId xmlns:a16="http://schemas.microsoft.com/office/drawing/2014/main" id="{7FF71827-1408-4ED1-8447-C527EFCB2E17}"/>
              </a:ext>
            </a:extLst>
          </p:cNvPr>
          <p:cNvSpPr txBox="1"/>
          <p:nvPr/>
        </p:nvSpPr>
        <p:spPr>
          <a:xfrm>
            <a:off x="7435539" y="2065168"/>
            <a:ext cx="2254827" cy="646331"/>
          </a:xfrm>
          <a:prstGeom prst="rect">
            <a:avLst/>
          </a:prstGeom>
          <a:noFill/>
        </p:spPr>
        <p:txBody>
          <a:bodyPr wrap="square" rtlCol="0">
            <a:spAutoFit/>
          </a:bodyPr>
          <a:lstStyle/>
          <a:p>
            <a:r>
              <a:rPr lang="en-US" dirty="0" err="1"/>
              <a:t>Utilisateur</a:t>
            </a:r>
            <a:r>
              <a:rPr lang="en-US" dirty="0"/>
              <a:t> du </a:t>
            </a:r>
            <a:r>
              <a:rPr lang="en-US" dirty="0" err="1"/>
              <a:t>serveur</a:t>
            </a:r>
            <a:endParaRPr lang="en-US" dirty="0"/>
          </a:p>
        </p:txBody>
      </p:sp>
      <p:sp>
        <p:nvSpPr>
          <p:cNvPr id="20" name="TextBox 19">
            <a:extLst>
              <a:ext uri="{FF2B5EF4-FFF2-40B4-BE49-F238E27FC236}">
                <a16:creationId xmlns:a16="http://schemas.microsoft.com/office/drawing/2014/main" id="{807CD98F-765D-4FC8-8BFA-B3CE664DB77E}"/>
              </a:ext>
            </a:extLst>
          </p:cNvPr>
          <p:cNvSpPr txBox="1"/>
          <p:nvPr/>
        </p:nvSpPr>
        <p:spPr>
          <a:xfrm>
            <a:off x="9025224" y="2144630"/>
            <a:ext cx="2254827" cy="369332"/>
          </a:xfrm>
          <a:prstGeom prst="rect">
            <a:avLst/>
          </a:prstGeom>
          <a:noFill/>
        </p:spPr>
        <p:txBody>
          <a:bodyPr wrap="square" rtlCol="0">
            <a:spAutoFit/>
          </a:bodyPr>
          <a:lstStyle/>
          <a:p>
            <a:r>
              <a:rPr lang="en-US" dirty="0" err="1"/>
              <a:t>Serveur</a:t>
            </a:r>
            <a:endParaRPr lang="en-US" dirty="0"/>
          </a:p>
        </p:txBody>
      </p:sp>
      <p:sp>
        <p:nvSpPr>
          <p:cNvPr id="21" name="TextBox 20">
            <a:extLst>
              <a:ext uri="{FF2B5EF4-FFF2-40B4-BE49-F238E27FC236}">
                <a16:creationId xmlns:a16="http://schemas.microsoft.com/office/drawing/2014/main" id="{C057EADB-627D-4220-BFE1-64B0A3D89BED}"/>
              </a:ext>
            </a:extLst>
          </p:cNvPr>
          <p:cNvSpPr txBox="1"/>
          <p:nvPr/>
        </p:nvSpPr>
        <p:spPr>
          <a:xfrm>
            <a:off x="2840181" y="5447260"/>
            <a:ext cx="2254827" cy="923330"/>
          </a:xfrm>
          <a:prstGeom prst="rect">
            <a:avLst/>
          </a:prstGeom>
          <a:noFill/>
        </p:spPr>
        <p:txBody>
          <a:bodyPr wrap="square" rtlCol="0">
            <a:spAutoFit/>
          </a:bodyPr>
          <a:lstStyle/>
          <a:p>
            <a:r>
              <a:rPr lang="fr-FR" dirty="0"/>
              <a:t>Les supports indiquent l'accès à distance</a:t>
            </a:r>
            <a:endParaRPr lang="en-US" dirty="0"/>
          </a:p>
        </p:txBody>
      </p:sp>
      <p:cxnSp>
        <p:nvCxnSpPr>
          <p:cNvPr id="22" name="Straight Arrow Connector 21">
            <a:extLst>
              <a:ext uri="{FF2B5EF4-FFF2-40B4-BE49-F238E27FC236}">
                <a16:creationId xmlns:a16="http://schemas.microsoft.com/office/drawing/2014/main" id="{42D879C2-80F3-4AE2-90BD-F5D01492F1A1}"/>
              </a:ext>
            </a:extLst>
          </p:cNvPr>
          <p:cNvCxnSpPr>
            <a:cxnSpLocks/>
          </p:cNvCxnSpPr>
          <p:nvPr/>
        </p:nvCxnSpPr>
        <p:spPr>
          <a:xfrm flipH="1" flipV="1">
            <a:off x="4145973" y="4436918"/>
            <a:ext cx="1449531" cy="1076152"/>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A076AF5B-F677-43C9-980B-B679BC1C087F}"/>
              </a:ext>
            </a:extLst>
          </p:cNvPr>
          <p:cNvCxnSpPr>
            <a:cxnSpLocks/>
          </p:cNvCxnSpPr>
          <p:nvPr/>
        </p:nvCxnSpPr>
        <p:spPr>
          <a:xfrm flipH="1" flipV="1">
            <a:off x="4569075" y="4335817"/>
            <a:ext cx="2899064" cy="1144312"/>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extBox 34">
            <a:extLst>
              <a:ext uri="{FF2B5EF4-FFF2-40B4-BE49-F238E27FC236}">
                <a16:creationId xmlns:a16="http://schemas.microsoft.com/office/drawing/2014/main" id="{F3E332FD-1016-4A73-AB30-96DBFA02C400}"/>
              </a:ext>
            </a:extLst>
          </p:cNvPr>
          <p:cNvSpPr txBox="1"/>
          <p:nvPr/>
        </p:nvSpPr>
        <p:spPr>
          <a:xfrm>
            <a:off x="5059179" y="5480129"/>
            <a:ext cx="2254827" cy="646331"/>
          </a:xfrm>
          <a:prstGeom prst="rect">
            <a:avLst/>
          </a:prstGeom>
          <a:noFill/>
        </p:spPr>
        <p:txBody>
          <a:bodyPr wrap="square" rtlCol="0">
            <a:spAutoFit/>
          </a:bodyPr>
          <a:lstStyle/>
          <a:p>
            <a:r>
              <a:rPr lang="en-US" dirty="0"/>
              <a:t>~ </a:t>
            </a:r>
            <a:r>
              <a:rPr lang="en-US" dirty="0" err="1"/>
              <a:t>est</a:t>
            </a:r>
            <a:r>
              <a:rPr lang="en-US" dirty="0"/>
              <a:t> le </a:t>
            </a:r>
            <a:r>
              <a:rPr lang="en-US" dirty="0" err="1"/>
              <a:t>répertoire</a:t>
            </a:r>
            <a:r>
              <a:rPr lang="en-US" dirty="0"/>
              <a:t> courant</a:t>
            </a:r>
          </a:p>
        </p:txBody>
      </p:sp>
      <p:sp>
        <p:nvSpPr>
          <p:cNvPr id="36" name="TextBox 35">
            <a:extLst>
              <a:ext uri="{FF2B5EF4-FFF2-40B4-BE49-F238E27FC236}">
                <a16:creationId xmlns:a16="http://schemas.microsoft.com/office/drawing/2014/main" id="{B19EDC3E-D3B7-4A47-9098-B6C6ED5F0E2B}"/>
              </a:ext>
            </a:extLst>
          </p:cNvPr>
          <p:cNvSpPr txBox="1"/>
          <p:nvPr/>
        </p:nvSpPr>
        <p:spPr>
          <a:xfrm>
            <a:off x="7278177" y="5512998"/>
            <a:ext cx="2254827" cy="369332"/>
          </a:xfrm>
          <a:prstGeom prst="rect">
            <a:avLst/>
          </a:prstGeom>
          <a:noFill/>
        </p:spPr>
        <p:txBody>
          <a:bodyPr wrap="square" rtlCol="0">
            <a:spAutoFit/>
          </a:bodyPr>
          <a:lstStyle/>
          <a:p>
            <a:r>
              <a:rPr lang="en-US" dirty="0" err="1"/>
              <a:t>Prompte</a:t>
            </a:r>
            <a:endParaRPr lang="en-US" dirty="0"/>
          </a:p>
        </p:txBody>
      </p:sp>
    </p:spTree>
    <p:extLst>
      <p:ext uri="{BB962C8B-B14F-4D97-AF65-F5344CB8AC3E}">
        <p14:creationId xmlns:p14="http://schemas.microsoft.com/office/powerpoint/2010/main" val="2821058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A5416-CC8A-4ECA-9019-F185E8D78355}"/>
              </a:ext>
            </a:extLst>
          </p:cNvPr>
          <p:cNvSpPr>
            <a:spLocks noGrp="1"/>
          </p:cNvSpPr>
          <p:nvPr>
            <p:ph type="title"/>
          </p:nvPr>
        </p:nvSpPr>
        <p:spPr/>
        <p:txBody>
          <a:bodyPr>
            <a:normAutofit/>
          </a:bodyPr>
          <a:lstStyle/>
          <a:p>
            <a:r>
              <a:rPr lang="en-US" sz="4000" dirty="0"/>
              <a:t>Ubuntu directory (</a:t>
            </a:r>
            <a:r>
              <a:rPr lang="en-US" sz="4000" dirty="0" err="1"/>
              <a:t>Répertoire</a:t>
            </a:r>
            <a:r>
              <a:rPr lang="en-US" sz="4000" dirty="0"/>
              <a:t>)</a:t>
            </a:r>
          </a:p>
        </p:txBody>
      </p:sp>
      <p:sp>
        <p:nvSpPr>
          <p:cNvPr id="3" name="Content Placeholder 2">
            <a:extLst>
              <a:ext uri="{FF2B5EF4-FFF2-40B4-BE49-F238E27FC236}">
                <a16:creationId xmlns:a16="http://schemas.microsoft.com/office/drawing/2014/main" id="{B34134C1-CF57-40CA-8B65-D1707543586C}"/>
              </a:ext>
            </a:extLst>
          </p:cNvPr>
          <p:cNvSpPr>
            <a:spLocks noGrp="1"/>
          </p:cNvSpPr>
          <p:nvPr>
            <p:ph idx="1"/>
          </p:nvPr>
        </p:nvSpPr>
        <p:spPr/>
        <p:txBody>
          <a:bodyPr>
            <a:normAutofit/>
          </a:bodyPr>
          <a:lstStyle/>
          <a:p>
            <a:pPr>
              <a:buFont typeface="Arial" panose="020B0604020202020204" pitchFamily="34" charset="0"/>
              <a:buChar char="•"/>
            </a:pPr>
            <a:r>
              <a:rPr lang="en-US" sz="2400" dirty="0"/>
              <a:t>Root directory =		/</a:t>
            </a:r>
          </a:p>
          <a:p>
            <a:pPr>
              <a:buFont typeface="Arial" panose="020B0604020202020204" pitchFamily="34" charset="0"/>
              <a:buChar char="•"/>
            </a:pPr>
            <a:r>
              <a:rPr lang="en-US" sz="2400" dirty="0"/>
              <a:t>Home directory =		~</a:t>
            </a:r>
          </a:p>
          <a:p>
            <a:pPr>
              <a:buFont typeface="Arial" panose="020B0604020202020204" pitchFamily="34" charset="0"/>
              <a:buChar char="•"/>
            </a:pPr>
            <a:r>
              <a:rPr lang="en-US" sz="2400" dirty="0"/>
              <a:t>Current directory =		 .</a:t>
            </a:r>
          </a:p>
          <a:p>
            <a:pPr>
              <a:buFont typeface="Arial" panose="020B0604020202020204" pitchFamily="34" charset="0"/>
              <a:buChar char="•"/>
            </a:pPr>
            <a:r>
              <a:rPr lang="en-US" sz="2400" dirty="0"/>
              <a:t>Previous directory =	 ..</a:t>
            </a:r>
          </a:p>
        </p:txBody>
      </p:sp>
      <p:pic>
        <p:nvPicPr>
          <p:cNvPr id="6146" name="Picture 2" descr="Image result for linux root directory structure">
            <a:extLst>
              <a:ext uri="{FF2B5EF4-FFF2-40B4-BE49-F238E27FC236}">
                <a16:creationId xmlns:a16="http://schemas.microsoft.com/office/drawing/2014/main" id="{06651D8C-D48E-4E47-A23C-8F9C3AC30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3182" y="286603"/>
            <a:ext cx="3896590" cy="59200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7736F35-8C78-421B-AFD9-715ED33D7FA9}"/>
              </a:ext>
            </a:extLst>
          </p:cNvPr>
          <p:cNvPicPr>
            <a:picLocks noChangeAspect="1"/>
          </p:cNvPicPr>
          <p:nvPr/>
        </p:nvPicPr>
        <p:blipFill>
          <a:blip r:embed="rId4"/>
          <a:stretch>
            <a:fillRect/>
          </a:stretch>
        </p:blipFill>
        <p:spPr>
          <a:xfrm>
            <a:off x="2462211" y="3980848"/>
            <a:ext cx="3437099" cy="2267383"/>
          </a:xfrm>
          <a:prstGeom prst="rect">
            <a:avLst/>
          </a:prstGeom>
        </p:spPr>
      </p:pic>
      <p:sp>
        <p:nvSpPr>
          <p:cNvPr id="5" name="TextBox 4">
            <a:extLst>
              <a:ext uri="{FF2B5EF4-FFF2-40B4-BE49-F238E27FC236}">
                <a16:creationId xmlns:a16="http://schemas.microsoft.com/office/drawing/2014/main" id="{399D4065-927F-4D43-B362-619C3A4576FC}"/>
              </a:ext>
            </a:extLst>
          </p:cNvPr>
          <p:cNvSpPr txBox="1"/>
          <p:nvPr/>
        </p:nvSpPr>
        <p:spPr>
          <a:xfrm>
            <a:off x="952803" y="4652875"/>
            <a:ext cx="1672936" cy="923330"/>
          </a:xfrm>
          <a:prstGeom prst="rect">
            <a:avLst/>
          </a:prstGeom>
          <a:noFill/>
        </p:spPr>
        <p:txBody>
          <a:bodyPr wrap="square" rtlCol="0">
            <a:spAutoFit/>
          </a:bodyPr>
          <a:lstStyle/>
          <a:p>
            <a:r>
              <a:rPr lang="en-US" dirty="0"/>
              <a:t>Windows directory, for reference:</a:t>
            </a:r>
          </a:p>
        </p:txBody>
      </p:sp>
    </p:spTree>
    <p:extLst>
      <p:ext uri="{BB962C8B-B14F-4D97-AF65-F5344CB8AC3E}">
        <p14:creationId xmlns:p14="http://schemas.microsoft.com/office/powerpoint/2010/main" val="3402479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AA0CA-FFF8-4D91-BF70-090DA4C462EB}"/>
              </a:ext>
            </a:extLst>
          </p:cNvPr>
          <p:cNvSpPr>
            <a:spLocks noGrp="1"/>
          </p:cNvSpPr>
          <p:nvPr>
            <p:ph type="title"/>
          </p:nvPr>
        </p:nvSpPr>
        <p:spPr/>
        <p:txBody>
          <a:bodyPr/>
          <a:lstStyle/>
          <a:p>
            <a:r>
              <a:rPr lang="en-US" dirty="0"/>
              <a:t>Chemin </a:t>
            </a:r>
            <a:r>
              <a:rPr lang="en-US" dirty="0" err="1"/>
              <a:t>d'accès</a:t>
            </a:r>
            <a:endParaRPr lang="en-US" dirty="0"/>
          </a:p>
        </p:txBody>
      </p:sp>
      <p:sp>
        <p:nvSpPr>
          <p:cNvPr id="3" name="Content Placeholder 2">
            <a:extLst>
              <a:ext uri="{FF2B5EF4-FFF2-40B4-BE49-F238E27FC236}">
                <a16:creationId xmlns:a16="http://schemas.microsoft.com/office/drawing/2014/main" id="{21A1B2A8-5CF3-4146-8A52-5C2C61F8103D}"/>
              </a:ext>
            </a:extLst>
          </p:cNvPr>
          <p:cNvSpPr>
            <a:spLocks noGrp="1"/>
          </p:cNvSpPr>
          <p:nvPr>
            <p:ph idx="1"/>
          </p:nvPr>
        </p:nvSpPr>
        <p:spPr/>
        <p:txBody>
          <a:bodyPr>
            <a:normAutofit/>
          </a:bodyPr>
          <a:lstStyle/>
          <a:p>
            <a:pPr>
              <a:buFont typeface="Arial" panose="020B0604020202020204" pitchFamily="34" charset="0"/>
              <a:buChar char="•"/>
            </a:pPr>
            <a:r>
              <a:rPr lang="fr-FR" sz="2200" dirty="0"/>
              <a:t>Chemin d'accès au fichier = emplacement du fichier dans le système de fichiers</a:t>
            </a:r>
          </a:p>
          <a:p>
            <a:pPr>
              <a:buFont typeface="Arial" panose="020B0604020202020204" pitchFamily="34" charset="0"/>
              <a:buChar char="•"/>
            </a:pPr>
            <a:r>
              <a:rPr lang="fr-FR" sz="2200" dirty="0"/>
              <a:t>Déterminé par la hiérarchie de l’arbre des répertoires</a:t>
            </a:r>
          </a:p>
          <a:p>
            <a:pPr>
              <a:buFont typeface="Arial" panose="020B0604020202020204" pitchFamily="34" charset="0"/>
              <a:buChar char="•"/>
            </a:pPr>
            <a:r>
              <a:rPr lang="fr-FR" sz="2200" dirty="0"/>
              <a:t>Dans Ubuntu, le délimiteur = /</a:t>
            </a:r>
          </a:p>
          <a:p>
            <a:pPr lvl="1">
              <a:buFont typeface="Arial" panose="020B0604020202020204" pitchFamily="34" charset="0"/>
              <a:buChar char="•"/>
            </a:pPr>
            <a:r>
              <a:rPr lang="fr-FR" sz="2000" dirty="0"/>
              <a:t>par exemple ~/Documents/Projet2/Fichier7.pptx</a:t>
            </a:r>
          </a:p>
          <a:p>
            <a:pPr>
              <a:buFont typeface="Arial" panose="020B0604020202020204" pitchFamily="34" charset="0"/>
              <a:buChar char="•"/>
            </a:pPr>
            <a:r>
              <a:rPr lang="fr-FR" sz="2200" dirty="0"/>
              <a:t>Sous Windows, le délimiteur = \N</a:t>
            </a:r>
          </a:p>
          <a:p>
            <a:pPr lvl="1">
              <a:buFont typeface="Arial" panose="020B0604020202020204" pitchFamily="34" charset="0"/>
              <a:buChar char="•"/>
            </a:pPr>
            <a:r>
              <a:rPr lang="fr-FR" sz="2000" dirty="0"/>
              <a:t>ex. C:\Users\Akshay\Documents\Projet4\Fichier3.pptx</a:t>
            </a:r>
          </a:p>
          <a:p>
            <a:pPr>
              <a:buFont typeface="Arial" panose="020B0604020202020204" pitchFamily="34" charset="0"/>
              <a:buChar char="•"/>
            </a:pPr>
            <a:r>
              <a:rPr lang="fr-FR" sz="2200" dirty="0"/>
              <a:t>Distinction entre chemin </a:t>
            </a:r>
            <a:r>
              <a:rPr lang="fr-FR" sz="2200" b="1" dirty="0"/>
              <a:t>absolu</a:t>
            </a:r>
            <a:r>
              <a:rPr lang="fr-FR" sz="2200" dirty="0"/>
              <a:t> et chemin </a:t>
            </a:r>
            <a:r>
              <a:rPr lang="fr-FR" sz="2200" b="1" dirty="0"/>
              <a:t>relatif</a:t>
            </a:r>
          </a:p>
        </p:txBody>
      </p:sp>
      <p:pic>
        <p:nvPicPr>
          <p:cNvPr id="7172" name="Picture 4" descr="Image result for perosn walking path clipart">
            <a:extLst>
              <a:ext uri="{FF2B5EF4-FFF2-40B4-BE49-F238E27FC236}">
                <a16:creationId xmlns:a16="http://schemas.microsoft.com/office/drawing/2014/main" id="{41CEFDC2-5803-4BA2-964B-B7A699E65C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366"/>
          <a:stretch/>
        </p:blipFill>
        <p:spPr bwMode="auto">
          <a:xfrm>
            <a:off x="8731395" y="2479464"/>
            <a:ext cx="1919287" cy="2497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23387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4159</TotalTime>
  <Words>3405</Words>
  <Application>Microsoft Macintosh PowerPoint</Application>
  <PresentationFormat>Widescreen</PresentationFormat>
  <Paragraphs>382</Paragraphs>
  <Slides>44</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Cambria</vt:lpstr>
      <vt:lpstr>SFMono-Regular</vt:lpstr>
      <vt:lpstr>Retrospect</vt:lpstr>
      <vt:lpstr>Introduction à Linux</vt:lpstr>
      <vt:lpstr>Utilisateurs de Windows ! Veuillez installer...</vt:lpstr>
      <vt:lpstr>Installation de Windows 10 (après avoir téléchargé l'application Ubuntu)</vt:lpstr>
      <vt:lpstr>Qu'est-ce que Linux ?</vt:lpstr>
      <vt:lpstr>Qu'est-ce qu'Ubuntu ?</vt:lpstr>
      <vt:lpstr>La ligne de commande</vt:lpstr>
      <vt:lpstr>Terminal Ubuntu</vt:lpstr>
      <vt:lpstr>Ubuntu directory (Répertoire)</vt:lpstr>
      <vt:lpstr>Chemin d'accès</vt:lpstr>
      <vt:lpstr>Path practice</vt:lpstr>
      <vt:lpstr>Commandes, options, arguments</vt:lpstr>
      <vt:lpstr>Conseils</vt:lpstr>
      <vt:lpstr>Commandes</vt:lpstr>
      <vt:lpstr>Pages du manuel - pratique avec ls</vt:lpstr>
      <vt:lpstr>Activités</vt:lpstr>
      <vt:lpstr>Conseils sur les dossiers</vt:lpstr>
      <vt:lpstr>Commande wc</vt:lpstr>
      <vt:lpstr>À votre tour !</vt:lpstr>
      <vt:lpstr>Editeur de texte Vi</vt:lpstr>
      <vt:lpstr>Editeur de texte Vi</vt:lpstr>
      <vt:lpstr>Editeur de texte Vi</vt:lpstr>
      <vt:lpstr>Pipe &amp; Redirect</vt:lpstr>
      <vt:lpstr>Pipe &amp; Redirect</vt:lpstr>
      <vt:lpstr>Les caractères génériques dans Linux</vt:lpstr>
      <vt:lpstr>Les caractères génériques dans Linux</vt:lpstr>
      <vt:lpstr>Les caractères génériques dans Linux</vt:lpstr>
      <vt:lpstr>Les caractères génériques dans Linux</vt:lpstr>
      <vt:lpstr>Expressions régulières</vt:lpstr>
      <vt:lpstr>Expressions régulières</vt:lpstr>
      <vt:lpstr>Expressions régulières</vt:lpstr>
      <vt:lpstr>Expressions régulières</vt:lpstr>
      <vt:lpstr>Expressions régulières</vt:lpstr>
      <vt:lpstr>Grep</vt:lpstr>
      <vt:lpstr>Grep</vt:lpstr>
      <vt:lpstr>Grep</vt:lpstr>
      <vt:lpstr>Sed</vt:lpstr>
      <vt:lpstr>Sed</vt:lpstr>
      <vt:lpstr>Les commandes des bioinformaticiens</vt:lpstr>
      <vt:lpstr>commande curl</vt:lpstr>
      <vt:lpstr>Commande sort</vt:lpstr>
      <vt:lpstr>Commande tr</vt:lpstr>
      <vt:lpstr>Let’s practice with some real data!</vt:lpstr>
      <vt:lpstr>Let’s practice with some real data!</vt:lpstr>
      <vt:lpstr>Let’s practice with some real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Linux</dc:title>
  <dc:creator>Tegally, Houriiyah</dc:creator>
  <cp:lastModifiedBy>Tegally, Houriiyah [houriiyah@sun.ac.za]</cp:lastModifiedBy>
  <cp:revision>100</cp:revision>
  <dcterms:created xsi:type="dcterms:W3CDTF">2020-02-26T08:41:32Z</dcterms:created>
  <dcterms:modified xsi:type="dcterms:W3CDTF">2024-10-13T17:22:53Z</dcterms:modified>
</cp:coreProperties>
</file>